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282" r:id="rId3"/>
    <p:sldId id="787" r:id="rId4"/>
    <p:sldId id="845" r:id="rId5"/>
    <p:sldId id="846" r:id="rId6"/>
    <p:sldId id="847" r:id="rId7"/>
    <p:sldId id="849" r:id="rId8"/>
    <p:sldId id="850" r:id="rId9"/>
    <p:sldId id="833" r:id="rId10"/>
    <p:sldId id="851" r:id="rId11"/>
    <p:sldId id="852" r:id="rId12"/>
    <p:sldId id="857" r:id="rId13"/>
    <p:sldId id="859" r:id="rId14"/>
    <p:sldId id="854" r:id="rId15"/>
    <p:sldId id="855" r:id="rId16"/>
    <p:sldId id="856" r:id="rId17"/>
    <p:sldId id="858" r:id="rId18"/>
    <p:sldId id="853" r:id="rId19"/>
    <p:sldId id="860" r:id="rId20"/>
    <p:sldId id="861" r:id="rId21"/>
    <p:sldId id="862" r:id="rId22"/>
    <p:sldId id="863" r:id="rId23"/>
    <p:sldId id="865" r:id="rId24"/>
    <p:sldId id="602" r:id="rId25"/>
    <p:sldId id="273" r:id="rId26"/>
    <p:sldId id="274" r:id="rId27"/>
    <p:sldId id="275" r:id="rId28"/>
    <p:sldId id="27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845"/>
            <p14:sldId id="846"/>
            <p14:sldId id="847"/>
            <p14:sldId id="849"/>
            <p14:sldId id="850"/>
            <p14:sldId id="833"/>
            <p14:sldId id="851"/>
            <p14:sldId id="852"/>
            <p14:sldId id="857"/>
            <p14:sldId id="859"/>
            <p14:sldId id="854"/>
            <p14:sldId id="855"/>
            <p14:sldId id="856"/>
            <p14:sldId id="858"/>
            <p14:sldId id="853"/>
            <p14:sldId id="860"/>
            <p14:sldId id="861"/>
            <p14:sldId id="862"/>
            <p14:sldId id="863"/>
            <p14:sldId id="865"/>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8" autoAdjust="0"/>
    <p:restoredTop sz="96447" autoAdjust="0"/>
  </p:normalViewPr>
  <p:slideViewPr>
    <p:cSldViewPr snapToGrid="0">
      <p:cViewPr varScale="1">
        <p:scale>
          <a:sx n="85" d="100"/>
          <a:sy n="85" d="100"/>
        </p:scale>
        <p:origin x="1170" y="7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4" Type="http://schemas.openxmlformats.org/officeDocument/2006/relationships/image" Target="../media/image4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8.wmf"/><Relationship Id="rId5" Type="http://schemas.openxmlformats.org/officeDocument/2006/relationships/image" Target="../media/image23.wmf"/><Relationship Id="rId4"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9.wmf"/><Relationship Id="rId7" Type="http://schemas.openxmlformats.org/officeDocument/2006/relationships/image" Target="../media/image33.wmf"/><Relationship Id="rId2" Type="http://schemas.openxmlformats.org/officeDocument/2006/relationships/image" Target="../media/image28.wmf"/><Relationship Id="rId1" Type="http://schemas.openxmlformats.org/officeDocument/2006/relationships/image" Target="../media/image27.wmf"/><Relationship Id="rId6" Type="http://schemas.openxmlformats.org/officeDocument/2006/relationships/image" Target="../media/image32.wmf"/><Relationship Id="rId5" Type="http://schemas.openxmlformats.org/officeDocument/2006/relationships/image" Target="../media/image31.wmf"/><Relationship Id="rId4"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2021-11-29</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Linear regression and least squares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Linear regression and least squares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Linear regression and least squares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Linear regression and least squares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Linear regression and least squares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Linear regression and least squares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Linear regression and least squares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0.wmf"/><Relationship Id="rId18" Type="http://schemas.openxmlformats.org/officeDocument/2006/relationships/oleObject" Target="../embeddings/oleObject27.bin"/><Relationship Id="rId3" Type="http://schemas.microsoft.com/office/2007/relationships/media" Target="../media/media10.m4a"/><Relationship Id="rId7" Type="http://schemas.openxmlformats.org/officeDocument/2006/relationships/image" Target="../media/image27.wmf"/><Relationship Id="rId12" Type="http://schemas.openxmlformats.org/officeDocument/2006/relationships/oleObject" Target="../embeddings/oleObject24.bin"/><Relationship Id="rId17" Type="http://schemas.openxmlformats.org/officeDocument/2006/relationships/image" Target="../media/image32.wmf"/><Relationship Id="rId2" Type="http://schemas.openxmlformats.org/officeDocument/2006/relationships/tags" Target="../tags/tag8.xml"/><Relationship Id="rId16" Type="http://schemas.openxmlformats.org/officeDocument/2006/relationships/oleObject" Target="../embeddings/oleObject26.bin"/><Relationship Id="rId20" Type="http://schemas.openxmlformats.org/officeDocument/2006/relationships/image" Target="../media/image8.png"/><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29.wmf"/><Relationship Id="rId5" Type="http://schemas.openxmlformats.org/officeDocument/2006/relationships/slideLayout" Target="../slideLayouts/slideLayout2.xml"/><Relationship Id="rId15" Type="http://schemas.openxmlformats.org/officeDocument/2006/relationships/image" Target="../media/image31.wmf"/><Relationship Id="rId10" Type="http://schemas.openxmlformats.org/officeDocument/2006/relationships/oleObject" Target="../embeddings/oleObject23.bin"/><Relationship Id="rId19" Type="http://schemas.openxmlformats.org/officeDocument/2006/relationships/image" Target="../media/image33.wmf"/><Relationship Id="rId4" Type="http://schemas.openxmlformats.org/officeDocument/2006/relationships/audio" Target="../media/media10.m4a"/><Relationship Id="rId9" Type="http://schemas.openxmlformats.org/officeDocument/2006/relationships/image" Target="../media/image28.wmf"/><Relationship Id="rId14" Type="http://schemas.openxmlformats.org/officeDocument/2006/relationships/oleObject" Target="../embeddings/oleObject25.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9.bin"/><Relationship Id="rId3" Type="http://schemas.microsoft.com/office/2007/relationships/media" Target="../media/media11.m4a"/><Relationship Id="rId7" Type="http://schemas.openxmlformats.org/officeDocument/2006/relationships/image" Target="../media/image34.wmf"/><Relationship Id="rId12" Type="http://schemas.openxmlformats.org/officeDocument/2006/relationships/image" Target="../media/image8.png"/><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oleObject" Target="../embeddings/oleObject28.bin"/><Relationship Id="rId11" Type="http://schemas.openxmlformats.org/officeDocument/2006/relationships/image" Target="../media/image36.wmf"/><Relationship Id="rId5" Type="http://schemas.openxmlformats.org/officeDocument/2006/relationships/slideLayout" Target="../slideLayouts/slideLayout2.xml"/><Relationship Id="rId10" Type="http://schemas.openxmlformats.org/officeDocument/2006/relationships/oleObject" Target="../embeddings/oleObject30.bin"/><Relationship Id="rId4" Type="http://schemas.openxmlformats.org/officeDocument/2006/relationships/audio" Target="../media/media11.m4a"/><Relationship Id="rId9" Type="http://schemas.openxmlformats.org/officeDocument/2006/relationships/image" Target="../media/image35.wmf"/></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2.bin"/><Relationship Id="rId3" Type="http://schemas.microsoft.com/office/2007/relationships/media" Target="../media/media14.m4a"/><Relationship Id="rId7" Type="http://schemas.openxmlformats.org/officeDocument/2006/relationships/image" Target="../media/image37.wmf"/><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oleObject" Target="../embeddings/oleObject3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4.m4a"/><Relationship Id="rId9" Type="http://schemas.openxmlformats.org/officeDocument/2006/relationships/image" Target="../media/image38.wmf"/></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5.m4a"/><Relationship Id="rId7" Type="http://schemas.openxmlformats.org/officeDocument/2006/relationships/image" Target="../media/image39.wmf"/><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oleObject" Target="../embeddings/oleObject33.bin"/><Relationship Id="rId5" Type="http://schemas.openxmlformats.org/officeDocument/2006/relationships/slideLayout" Target="../slideLayouts/slideLayout2.xml"/><Relationship Id="rId10" Type="http://schemas.openxmlformats.org/officeDocument/2006/relationships/image" Target="../media/image37.wmf"/><Relationship Id="rId4" Type="http://schemas.openxmlformats.org/officeDocument/2006/relationships/audio" Target="../media/media15.m4a"/><Relationship Id="rId9" Type="http://schemas.openxmlformats.org/officeDocument/2006/relationships/oleObject" Target="../embeddings/oleObject34.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43.wmf"/><Relationship Id="rId3" Type="http://schemas.microsoft.com/office/2007/relationships/media" Target="../media/media16.m4a"/><Relationship Id="rId7" Type="http://schemas.openxmlformats.org/officeDocument/2006/relationships/image" Target="../media/image40.wmf"/><Relationship Id="rId12" Type="http://schemas.openxmlformats.org/officeDocument/2006/relationships/oleObject" Target="../embeddings/oleObject38.bin"/><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oleObject" Target="../embeddings/oleObject35.bin"/><Relationship Id="rId11" Type="http://schemas.openxmlformats.org/officeDocument/2006/relationships/image" Target="../media/image42.wmf"/><Relationship Id="rId5" Type="http://schemas.openxmlformats.org/officeDocument/2006/relationships/slideLayout" Target="../slideLayouts/slideLayout2.xml"/><Relationship Id="rId10" Type="http://schemas.openxmlformats.org/officeDocument/2006/relationships/oleObject" Target="../embeddings/oleObject37.bin"/><Relationship Id="rId4" Type="http://schemas.openxmlformats.org/officeDocument/2006/relationships/audio" Target="../media/media16.m4a"/><Relationship Id="rId9" Type="http://schemas.openxmlformats.org/officeDocument/2006/relationships/image" Target="../media/image41.wmf"/><Relationship Id="rId1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0.bin"/><Relationship Id="rId3" Type="http://schemas.microsoft.com/office/2007/relationships/media" Target="../media/media20.m4a"/><Relationship Id="rId7" Type="http://schemas.openxmlformats.org/officeDocument/2006/relationships/image" Target="../media/image44.wmf"/><Relationship Id="rId2" Type="http://schemas.openxmlformats.org/officeDocument/2006/relationships/tags" Target="../tags/tag18.xml"/><Relationship Id="rId1" Type="http://schemas.openxmlformats.org/officeDocument/2006/relationships/vmlDrawing" Target="../drawings/vmlDrawing13.vml"/><Relationship Id="rId6" Type="http://schemas.openxmlformats.org/officeDocument/2006/relationships/oleObject" Target="../embeddings/oleObject3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0.m4a"/><Relationship Id="rId9" Type="http://schemas.openxmlformats.org/officeDocument/2006/relationships/image" Target="../media/image45.w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42.bin"/><Relationship Id="rId3" Type="http://schemas.microsoft.com/office/2007/relationships/media" Target="../media/media21.m4a"/><Relationship Id="rId7" Type="http://schemas.openxmlformats.org/officeDocument/2006/relationships/image" Target="../media/image46.wmf"/><Relationship Id="rId2" Type="http://schemas.openxmlformats.org/officeDocument/2006/relationships/tags" Target="../tags/tag19.xml"/><Relationship Id="rId1" Type="http://schemas.openxmlformats.org/officeDocument/2006/relationships/vmlDrawing" Target="../drawings/vmlDrawing14.vml"/><Relationship Id="rId6" Type="http://schemas.openxmlformats.org/officeDocument/2006/relationships/oleObject" Target="../embeddings/oleObject4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1.m4a"/><Relationship Id="rId9" Type="http://schemas.openxmlformats.org/officeDocument/2006/relationships/image" Target="../media/image47.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51.wmf"/><Relationship Id="rId3" Type="http://schemas.microsoft.com/office/2007/relationships/media" Target="../media/media22.m4a"/><Relationship Id="rId7" Type="http://schemas.openxmlformats.org/officeDocument/2006/relationships/image" Target="../media/image48.wmf"/><Relationship Id="rId12" Type="http://schemas.openxmlformats.org/officeDocument/2006/relationships/oleObject" Target="../embeddings/oleObject46.bin"/><Relationship Id="rId2" Type="http://schemas.openxmlformats.org/officeDocument/2006/relationships/tags" Target="../tags/tag20.xml"/><Relationship Id="rId1" Type="http://schemas.openxmlformats.org/officeDocument/2006/relationships/vmlDrawing" Target="../drawings/vmlDrawing15.vml"/><Relationship Id="rId6" Type="http://schemas.openxmlformats.org/officeDocument/2006/relationships/oleObject" Target="../embeddings/oleObject43.bin"/><Relationship Id="rId11" Type="http://schemas.openxmlformats.org/officeDocument/2006/relationships/image" Target="../media/image50.wmf"/><Relationship Id="rId5" Type="http://schemas.openxmlformats.org/officeDocument/2006/relationships/slideLayout" Target="../slideLayouts/slideLayout2.xml"/><Relationship Id="rId10" Type="http://schemas.openxmlformats.org/officeDocument/2006/relationships/oleObject" Target="../embeddings/oleObject45.bin"/><Relationship Id="rId4" Type="http://schemas.openxmlformats.org/officeDocument/2006/relationships/audio" Target="../media/media22.m4a"/><Relationship Id="rId9" Type="http://schemas.openxmlformats.org/officeDocument/2006/relationships/image" Target="../media/image49.wmf"/><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2.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m4a"/><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4.m4a"/><Relationship Id="rId7" Type="http://schemas.openxmlformats.org/officeDocument/2006/relationships/image" Target="../media/image11.wmf"/><Relationship Id="rId12" Type="http://schemas.openxmlformats.org/officeDocument/2006/relationships/image" Target="../media/image8.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3.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4.m4a"/><Relationship Id="rId9" Type="http://schemas.openxmlformats.org/officeDocument/2006/relationships/image" Target="../media/image12.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7.bin"/><Relationship Id="rId3" Type="http://schemas.microsoft.com/office/2007/relationships/media" Target="../media/media5.m4a"/><Relationship Id="rId7" Type="http://schemas.openxmlformats.org/officeDocument/2006/relationships/image" Target="../media/image9.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m4a"/><Relationship Id="rId9" Type="http://schemas.openxmlformats.org/officeDocument/2006/relationships/image" Target="../media/image14.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9.bin"/><Relationship Id="rId3" Type="http://schemas.microsoft.com/office/2007/relationships/media" Target="../media/media6.m4a"/><Relationship Id="rId7" Type="http://schemas.openxmlformats.org/officeDocument/2006/relationships/image" Target="../media/image15.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6.w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7.m4a"/><Relationship Id="rId7" Type="http://schemas.openxmlformats.org/officeDocument/2006/relationships/image" Target="../media/image17.wmf"/><Relationship Id="rId12" Type="http://schemas.openxmlformats.org/officeDocument/2006/relationships/image" Target="../media/image8.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0.bin"/><Relationship Id="rId11" Type="http://schemas.openxmlformats.org/officeDocument/2006/relationships/image" Target="../media/image19.wmf"/><Relationship Id="rId5" Type="http://schemas.openxmlformats.org/officeDocument/2006/relationships/slideLayout" Target="../slideLayouts/slideLayout2.xml"/><Relationship Id="rId10" Type="http://schemas.openxmlformats.org/officeDocument/2006/relationships/oleObject" Target="../embeddings/oleObject12.bin"/><Relationship Id="rId4" Type="http://schemas.openxmlformats.org/officeDocument/2006/relationships/audio" Target="../media/media7.m4a"/><Relationship Id="rId9" Type="http://schemas.openxmlformats.org/officeDocument/2006/relationships/image" Target="../media/image18.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2.wmf"/><Relationship Id="rId3" Type="http://schemas.microsoft.com/office/2007/relationships/media" Target="../media/media8.m4a"/><Relationship Id="rId7" Type="http://schemas.openxmlformats.org/officeDocument/2006/relationships/image" Target="../media/image18.wmf"/><Relationship Id="rId12" Type="http://schemas.openxmlformats.org/officeDocument/2006/relationships/oleObject" Target="../embeddings/oleObject16.bin"/><Relationship Id="rId2" Type="http://schemas.openxmlformats.org/officeDocument/2006/relationships/tags" Target="../tags/tag6.xml"/><Relationship Id="rId16" Type="http://schemas.openxmlformats.org/officeDocument/2006/relationships/image" Target="../media/image8.png"/><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21.wmf"/><Relationship Id="rId5" Type="http://schemas.openxmlformats.org/officeDocument/2006/relationships/slideLayout" Target="../slideLayouts/slideLayout2.xml"/><Relationship Id="rId15" Type="http://schemas.openxmlformats.org/officeDocument/2006/relationships/image" Target="../media/image23.wmf"/><Relationship Id="rId10" Type="http://schemas.openxmlformats.org/officeDocument/2006/relationships/oleObject" Target="../embeddings/oleObject15.bin"/><Relationship Id="rId4" Type="http://schemas.openxmlformats.org/officeDocument/2006/relationships/audio" Target="../media/media8.m4a"/><Relationship Id="rId9" Type="http://schemas.openxmlformats.org/officeDocument/2006/relationships/image" Target="../media/image20.wmf"/><Relationship Id="rId14" Type="http://schemas.openxmlformats.org/officeDocument/2006/relationships/oleObject" Target="../embeddings/oleObject17.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9.bin"/><Relationship Id="rId3" Type="http://schemas.microsoft.com/office/2007/relationships/media" Target="../media/media9.m4a"/><Relationship Id="rId7" Type="http://schemas.openxmlformats.org/officeDocument/2006/relationships/image" Target="../media/image24.wmf"/><Relationship Id="rId12" Type="http://schemas.openxmlformats.org/officeDocument/2006/relationships/image" Target="../media/image8.pn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18.bin"/><Relationship Id="rId11" Type="http://schemas.openxmlformats.org/officeDocument/2006/relationships/image" Target="../media/image26.wmf"/><Relationship Id="rId5" Type="http://schemas.openxmlformats.org/officeDocument/2006/relationships/slideLayout" Target="../slideLayouts/slideLayout2.xml"/><Relationship Id="rId10" Type="http://schemas.openxmlformats.org/officeDocument/2006/relationships/oleObject" Target="../embeddings/oleObject20.bin"/><Relationship Id="rId4" Type="http://schemas.openxmlformats.org/officeDocument/2006/relationships/audio" Target="../media/media9.m4a"/><Relationship Id="rId9" Type="http://schemas.openxmlformats.org/officeDocument/2006/relationships/image" Target="../media/image2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11.9 Linear regression and least squares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1795978B-D243-4941-A838-294BBD53A8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140"/>
    </mc:Choice>
    <mc:Fallback xmlns="">
      <p:transition spd="slow" advTm="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endParaRPr lang="en-US" dirty="0"/>
          </a:p>
          <a:p>
            <a:endParaRPr lang="en-US" dirty="0"/>
          </a:p>
          <a:p>
            <a:r>
              <a:rPr lang="en-US" dirty="0"/>
              <a:t>Now, if                              , we must solve                          where </a:t>
            </a:r>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9" name="Object 8">
            <a:extLst>
              <a:ext uri="{FF2B5EF4-FFF2-40B4-BE49-F238E27FC236}">
                <a16:creationId xmlns:a16="http://schemas.microsoft.com/office/drawing/2014/main" id="{D44A1E30-34BD-4932-88F8-FA0BBE8384A1}"/>
              </a:ext>
            </a:extLst>
          </p:cNvPr>
          <p:cNvGraphicFramePr>
            <a:graphicFrameLocks noChangeAspect="1"/>
          </p:cNvGraphicFramePr>
          <p:nvPr>
            <p:extLst>
              <p:ext uri="{D42A27DB-BD31-4B8C-83A1-F6EECF244321}">
                <p14:modId xmlns:p14="http://schemas.microsoft.com/office/powerpoint/2010/main" val="2916691172"/>
              </p:ext>
            </p:extLst>
          </p:nvPr>
        </p:nvGraphicFramePr>
        <p:xfrm>
          <a:off x="1805077" y="1856670"/>
          <a:ext cx="1741487" cy="1628775"/>
        </p:xfrm>
        <a:graphic>
          <a:graphicData uri="http://schemas.openxmlformats.org/presentationml/2006/ole">
            <mc:AlternateContent xmlns:mc="http://schemas.openxmlformats.org/markup-compatibility/2006">
              <mc:Choice xmlns:v="urn:schemas-microsoft-com:vml" Requires="v">
                <p:oleObj spid="_x0000_s577576" name="Equation" r:id="rId6" imgW="825480" imgH="774360" progId="Equation.DSMT4">
                  <p:embed/>
                </p:oleObj>
              </mc:Choice>
              <mc:Fallback>
                <p:oleObj name="Equation" r:id="rId6" imgW="825480" imgH="774360" progId="Equation.DSMT4">
                  <p:embed/>
                  <p:pic>
                    <p:nvPicPr>
                      <p:cNvPr id="9" name="Object 8">
                        <a:extLst>
                          <a:ext uri="{FF2B5EF4-FFF2-40B4-BE49-F238E27FC236}">
                            <a16:creationId xmlns:a16="http://schemas.microsoft.com/office/drawing/2014/main" id="{D44A1E30-34BD-4932-88F8-FA0BBE8384A1}"/>
                          </a:ext>
                        </a:extLst>
                      </p:cNvPr>
                      <p:cNvPicPr/>
                      <p:nvPr/>
                    </p:nvPicPr>
                    <p:blipFill>
                      <a:blip r:embed="rId7"/>
                      <a:stretch>
                        <a:fillRect/>
                      </a:stretch>
                    </p:blipFill>
                    <p:spPr>
                      <a:xfrm>
                        <a:off x="1805077" y="1856670"/>
                        <a:ext cx="1741487" cy="16287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A2DBF3E-8062-49AE-94E3-AAD6D65C0B71}"/>
              </a:ext>
            </a:extLst>
          </p:cNvPr>
          <p:cNvGraphicFramePr>
            <a:graphicFrameLocks noChangeAspect="1"/>
          </p:cNvGraphicFramePr>
          <p:nvPr>
            <p:extLst>
              <p:ext uri="{D42A27DB-BD31-4B8C-83A1-F6EECF244321}">
                <p14:modId xmlns:p14="http://schemas.microsoft.com/office/powerpoint/2010/main" val="3959896839"/>
              </p:ext>
            </p:extLst>
          </p:nvPr>
        </p:nvGraphicFramePr>
        <p:xfrm>
          <a:off x="5411788" y="2413000"/>
          <a:ext cx="1563687" cy="469900"/>
        </p:xfrm>
        <a:graphic>
          <a:graphicData uri="http://schemas.openxmlformats.org/presentationml/2006/ole">
            <mc:AlternateContent xmlns:mc="http://schemas.openxmlformats.org/markup-compatibility/2006">
              <mc:Choice xmlns:v="urn:schemas-microsoft-com:vml" Requires="v">
                <p:oleObj spid="_x0000_s577577" name="Equation" r:id="rId8" imgW="672840" imgH="203040" progId="Equation.DSMT4">
                  <p:embed/>
                </p:oleObj>
              </mc:Choice>
              <mc:Fallback>
                <p:oleObj name="Equation" r:id="rId8" imgW="672840" imgH="203040" progId="Equation.DSMT4">
                  <p:embed/>
                  <p:pic>
                    <p:nvPicPr>
                      <p:cNvPr id="15" name="Object 14">
                        <a:extLst>
                          <a:ext uri="{FF2B5EF4-FFF2-40B4-BE49-F238E27FC236}">
                            <a16:creationId xmlns:a16="http://schemas.microsoft.com/office/drawing/2014/main" id="{2A97EA63-8590-46D4-8AB8-2163D166C696}"/>
                          </a:ext>
                        </a:extLst>
                      </p:cNvPr>
                      <p:cNvPicPr/>
                      <p:nvPr/>
                    </p:nvPicPr>
                    <p:blipFill>
                      <a:blip r:embed="rId9"/>
                      <a:stretch>
                        <a:fillRect/>
                      </a:stretch>
                    </p:blipFill>
                    <p:spPr>
                      <a:xfrm>
                        <a:off x="5411788" y="2413000"/>
                        <a:ext cx="1563687" cy="4699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CD30014E-9FB1-4132-B90F-84D746174A70}"/>
              </a:ext>
            </a:extLst>
          </p:cNvPr>
          <p:cNvGraphicFramePr>
            <a:graphicFrameLocks noChangeAspect="1"/>
          </p:cNvGraphicFramePr>
          <p:nvPr>
            <p:extLst>
              <p:ext uri="{D42A27DB-BD31-4B8C-83A1-F6EECF244321}">
                <p14:modId xmlns:p14="http://schemas.microsoft.com/office/powerpoint/2010/main" val="1517550136"/>
              </p:ext>
            </p:extLst>
          </p:nvPr>
        </p:nvGraphicFramePr>
        <p:xfrm>
          <a:off x="7762954" y="1763941"/>
          <a:ext cx="1238091" cy="1791653"/>
        </p:xfrm>
        <a:graphic>
          <a:graphicData uri="http://schemas.openxmlformats.org/presentationml/2006/ole">
            <mc:AlternateContent xmlns:mc="http://schemas.openxmlformats.org/markup-compatibility/2006">
              <mc:Choice xmlns:v="urn:schemas-microsoft-com:vml" Requires="v">
                <p:oleObj spid="_x0000_s577578" name="Equation" r:id="rId10" imgW="533160" imgH="774360" progId="Equation.DSMT4">
                  <p:embed/>
                </p:oleObj>
              </mc:Choice>
              <mc:Fallback>
                <p:oleObj name="Equation" r:id="rId10" imgW="533160" imgH="774360" progId="Equation.DSMT4">
                  <p:embed/>
                  <p:pic>
                    <p:nvPicPr>
                      <p:cNvPr id="11" name="Object 10">
                        <a:extLst>
                          <a:ext uri="{FF2B5EF4-FFF2-40B4-BE49-F238E27FC236}">
                            <a16:creationId xmlns:a16="http://schemas.microsoft.com/office/drawing/2014/main" id="{99698B80-32D7-4A6A-AD64-058288168B8E}"/>
                          </a:ext>
                        </a:extLst>
                      </p:cNvPr>
                      <p:cNvPicPr/>
                      <p:nvPr/>
                    </p:nvPicPr>
                    <p:blipFill>
                      <a:blip r:embed="rId11"/>
                      <a:stretch>
                        <a:fillRect/>
                      </a:stretch>
                    </p:blipFill>
                    <p:spPr>
                      <a:xfrm>
                        <a:off x="7762954" y="1763941"/>
                        <a:ext cx="1238091" cy="179165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0F3DFC57-3C75-40D0-9EC2-6231B9B0ACD9}"/>
              </a:ext>
            </a:extLst>
          </p:cNvPr>
          <p:cNvGraphicFramePr>
            <a:graphicFrameLocks noChangeAspect="1"/>
          </p:cNvGraphicFramePr>
          <p:nvPr>
            <p:extLst>
              <p:ext uri="{D42A27DB-BD31-4B8C-83A1-F6EECF244321}">
                <p14:modId xmlns:p14="http://schemas.microsoft.com/office/powerpoint/2010/main" val="752451396"/>
              </p:ext>
            </p:extLst>
          </p:nvPr>
        </p:nvGraphicFramePr>
        <p:xfrm>
          <a:off x="106363" y="3440113"/>
          <a:ext cx="5546725" cy="1628775"/>
        </p:xfrm>
        <a:graphic>
          <a:graphicData uri="http://schemas.openxmlformats.org/presentationml/2006/ole">
            <mc:AlternateContent xmlns:mc="http://schemas.openxmlformats.org/markup-compatibility/2006">
              <mc:Choice xmlns:v="urn:schemas-microsoft-com:vml" Requires="v">
                <p:oleObj spid="_x0000_s577579" name="Equation" r:id="rId12" imgW="2628720" imgH="774360" progId="Equation.DSMT4">
                  <p:embed/>
                </p:oleObj>
              </mc:Choice>
              <mc:Fallback>
                <p:oleObj name="Equation" r:id="rId12" imgW="2628720" imgH="774360" progId="Equation.DSMT4">
                  <p:embed/>
                  <p:pic>
                    <p:nvPicPr>
                      <p:cNvPr id="9" name="Object 8">
                        <a:extLst>
                          <a:ext uri="{FF2B5EF4-FFF2-40B4-BE49-F238E27FC236}">
                            <a16:creationId xmlns:a16="http://schemas.microsoft.com/office/drawing/2014/main" id="{D44A1E30-34BD-4932-88F8-FA0BBE8384A1}"/>
                          </a:ext>
                        </a:extLst>
                      </p:cNvPr>
                      <p:cNvPicPr/>
                      <p:nvPr/>
                    </p:nvPicPr>
                    <p:blipFill>
                      <a:blip r:embed="rId13"/>
                      <a:stretch>
                        <a:fillRect/>
                      </a:stretch>
                    </p:blipFill>
                    <p:spPr>
                      <a:xfrm>
                        <a:off x="106363" y="3440113"/>
                        <a:ext cx="5546725" cy="162877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682708F4-F73B-4999-85DE-1F91F45B34A4}"/>
              </a:ext>
            </a:extLst>
          </p:cNvPr>
          <p:cNvGraphicFramePr>
            <a:graphicFrameLocks noChangeAspect="1"/>
          </p:cNvGraphicFramePr>
          <p:nvPr>
            <p:extLst>
              <p:ext uri="{D42A27DB-BD31-4B8C-83A1-F6EECF244321}">
                <p14:modId xmlns:p14="http://schemas.microsoft.com/office/powerpoint/2010/main" val="2731609110"/>
              </p:ext>
            </p:extLst>
          </p:nvPr>
        </p:nvGraphicFramePr>
        <p:xfrm>
          <a:off x="158750" y="5067300"/>
          <a:ext cx="4367213" cy="1628775"/>
        </p:xfrm>
        <a:graphic>
          <a:graphicData uri="http://schemas.openxmlformats.org/presentationml/2006/ole">
            <mc:AlternateContent xmlns:mc="http://schemas.openxmlformats.org/markup-compatibility/2006">
              <mc:Choice xmlns:v="urn:schemas-microsoft-com:vml" Requires="v">
                <p:oleObj spid="_x0000_s577580" name="Equation" r:id="rId14" imgW="2070000" imgH="774360" progId="Equation.DSMT4">
                  <p:embed/>
                </p:oleObj>
              </mc:Choice>
              <mc:Fallback>
                <p:oleObj name="Equation" r:id="rId14" imgW="2070000" imgH="774360" progId="Equation.DSMT4">
                  <p:embed/>
                  <p:pic>
                    <p:nvPicPr>
                      <p:cNvPr id="14" name="Object 13">
                        <a:extLst>
                          <a:ext uri="{FF2B5EF4-FFF2-40B4-BE49-F238E27FC236}">
                            <a16:creationId xmlns:a16="http://schemas.microsoft.com/office/drawing/2014/main" id="{0F3DFC57-3C75-40D0-9EC2-6231B9B0ACD9}"/>
                          </a:ext>
                        </a:extLst>
                      </p:cNvPr>
                      <p:cNvPicPr/>
                      <p:nvPr/>
                    </p:nvPicPr>
                    <p:blipFill>
                      <a:blip r:embed="rId15"/>
                      <a:stretch>
                        <a:fillRect/>
                      </a:stretch>
                    </p:blipFill>
                    <p:spPr>
                      <a:xfrm>
                        <a:off x="158750" y="5067300"/>
                        <a:ext cx="4367213" cy="16287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2F59A3AB-0B7D-4042-80C5-ECAD649F0238}"/>
              </a:ext>
            </a:extLst>
          </p:cNvPr>
          <p:cNvGraphicFramePr>
            <a:graphicFrameLocks noChangeAspect="1"/>
          </p:cNvGraphicFramePr>
          <p:nvPr>
            <p:extLst>
              <p:ext uri="{D42A27DB-BD31-4B8C-83A1-F6EECF244321}">
                <p14:modId xmlns:p14="http://schemas.microsoft.com/office/powerpoint/2010/main" val="1631211525"/>
              </p:ext>
            </p:extLst>
          </p:nvPr>
        </p:nvGraphicFramePr>
        <p:xfrm>
          <a:off x="4857750" y="4884032"/>
          <a:ext cx="3829050" cy="828675"/>
        </p:xfrm>
        <a:graphic>
          <a:graphicData uri="http://schemas.openxmlformats.org/presentationml/2006/ole">
            <mc:AlternateContent xmlns:mc="http://schemas.openxmlformats.org/markup-compatibility/2006">
              <mc:Choice xmlns:v="urn:schemas-microsoft-com:vml" Requires="v">
                <p:oleObj spid="_x0000_s577581" name="Equation" r:id="rId16" imgW="1815840" imgH="393480" progId="Equation.DSMT4">
                  <p:embed/>
                </p:oleObj>
              </mc:Choice>
              <mc:Fallback>
                <p:oleObj name="Equation" r:id="rId16" imgW="1815840" imgH="393480" progId="Equation.DSMT4">
                  <p:embed/>
                  <p:pic>
                    <p:nvPicPr>
                      <p:cNvPr id="14" name="Object 13">
                        <a:extLst>
                          <a:ext uri="{FF2B5EF4-FFF2-40B4-BE49-F238E27FC236}">
                            <a16:creationId xmlns:a16="http://schemas.microsoft.com/office/drawing/2014/main" id="{0F3DFC57-3C75-40D0-9EC2-6231B9B0ACD9}"/>
                          </a:ext>
                        </a:extLst>
                      </p:cNvPr>
                      <p:cNvPicPr/>
                      <p:nvPr/>
                    </p:nvPicPr>
                    <p:blipFill>
                      <a:blip r:embed="rId17"/>
                      <a:stretch>
                        <a:fillRect/>
                      </a:stretch>
                    </p:blipFill>
                    <p:spPr>
                      <a:xfrm>
                        <a:off x="4857750" y="4884032"/>
                        <a:ext cx="3829050" cy="8286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022B4CD1-169B-47D7-A3B0-8AA54A15B36F}"/>
              </a:ext>
            </a:extLst>
          </p:cNvPr>
          <p:cNvGraphicFramePr>
            <a:graphicFrameLocks noChangeAspect="1"/>
          </p:cNvGraphicFramePr>
          <p:nvPr>
            <p:extLst>
              <p:ext uri="{D42A27DB-BD31-4B8C-83A1-F6EECF244321}">
                <p14:modId xmlns:p14="http://schemas.microsoft.com/office/powerpoint/2010/main" val="45608784"/>
              </p:ext>
            </p:extLst>
          </p:nvPr>
        </p:nvGraphicFramePr>
        <p:xfrm>
          <a:off x="5916613" y="5754688"/>
          <a:ext cx="1258887" cy="828675"/>
        </p:xfrm>
        <a:graphic>
          <a:graphicData uri="http://schemas.openxmlformats.org/presentationml/2006/ole">
            <mc:AlternateContent xmlns:mc="http://schemas.openxmlformats.org/markup-compatibility/2006">
              <mc:Choice xmlns:v="urn:schemas-microsoft-com:vml" Requires="v">
                <p:oleObj spid="_x0000_s577582" name="Equation" r:id="rId18" imgW="596880" imgH="393480" progId="Equation.DSMT4">
                  <p:embed/>
                </p:oleObj>
              </mc:Choice>
              <mc:Fallback>
                <p:oleObj name="Equation" r:id="rId18" imgW="596880" imgH="393480" progId="Equation.DSMT4">
                  <p:embed/>
                  <p:pic>
                    <p:nvPicPr>
                      <p:cNvPr id="17" name="Object 16">
                        <a:extLst>
                          <a:ext uri="{FF2B5EF4-FFF2-40B4-BE49-F238E27FC236}">
                            <a16:creationId xmlns:a16="http://schemas.microsoft.com/office/drawing/2014/main" id="{2F59A3AB-0B7D-4042-80C5-ECAD649F0238}"/>
                          </a:ext>
                        </a:extLst>
                      </p:cNvPr>
                      <p:cNvPicPr/>
                      <p:nvPr/>
                    </p:nvPicPr>
                    <p:blipFill>
                      <a:blip r:embed="rId19"/>
                      <a:stretch>
                        <a:fillRect/>
                      </a:stretch>
                    </p:blipFill>
                    <p:spPr>
                      <a:xfrm>
                        <a:off x="5916613" y="5754688"/>
                        <a:ext cx="1258887" cy="828675"/>
                      </a:xfrm>
                      <a:prstGeom prst="rect">
                        <a:avLst/>
                      </a:prstGeom>
                    </p:spPr>
                  </p:pic>
                </p:oleObj>
              </mc:Fallback>
            </mc:AlternateContent>
          </a:graphicData>
        </a:graphic>
      </p:graphicFrame>
      <p:pic>
        <p:nvPicPr>
          <p:cNvPr id="19" name="Audio 18">
            <a:hlinkClick r:id="" action="ppaction://media"/>
            <a:extLst>
              <a:ext uri="{FF2B5EF4-FFF2-40B4-BE49-F238E27FC236}">
                <a16:creationId xmlns:a16="http://schemas.microsoft.com/office/drawing/2014/main" id="{4815AF23-DD8A-46CA-9A4C-23DA18A1EA68}"/>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29821094"/>
      </p:ext>
    </p:extLst>
  </p:cSld>
  <p:clrMapOvr>
    <a:masterClrMapping/>
  </p:clrMapOvr>
  <mc:AlternateContent xmlns:mc="http://schemas.openxmlformats.org/markup-compatibility/2006" xmlns:p14="http://schemas.microsoft.com/office/powerpoint/2010/main">
    <mc:Choice Requires="p14">
      <p:transition spd="slow" p14:dur="2000" advTm="118307"/>
    </mc:Choice>
    <mc:Fallback xmlns="">
      <p:transition spd="slow" advTm="11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endParaRPr lang="en-US" dirty="0"/>
          </a:p>
          <a:p>
            <a:endParaRPr lang="en-US" dirty="0"/>
          </a:p>
          <a:p>
            <a:r>
              <a:rPr lang="en-US" dirty="0"/>
              <a:t>Thus, the best approximation of                      using </a:t>
            </a:r>
          </a:p>
          <a:p>
            <a:endParaRPr lang="en-US" dirty="0"/>
          </a:p>
          <a:p>
            <a:endParaRPr lang="en-US" dirty="0"/>
          </a:p>
          <a:p>
            <a:endParaRPr lang="en-US" dirty="0"/>
          </a:p>
          <a:p>
            <a:endParaRPr lang="en-US" dirty="0"/>
          </a:p>
          <a:p>
            <a:pPr marL="0" indent="0">
              <a:buNone/>
            </a:pPr>
            <a:r>
              <a:rPr lang="en-US" dirty="0"/>
              <a:t>     is</a:t>
            </a:r>
          </a:p>
          <a:p>
            <a:pPr marL="0" indent="0">
              <a:buNone/>
            </a:pPr>
            <a:endParaRPr lang="en-US" dirty="0"/>
          </a:p>
          <a:p>
            <a:pPr marL="0" indent="0">
              <a:buNone/>
            </a:pPr>
            <a:endParaRPr lang="en-US" dirty="0"/>
          </a:p>
          <a:p>
            <a:pPr lvl="1"/>
            <a:r>
              <a:rPr lang="en-US" dirty="0"/>
              <a:t>This isn’t “close”, but any other linear combination will be further away from the target vector </a:t>
            </a:r>
          </a:p>
          <a:p>
            <a:endParaRPr lang="en-US" dirty="0"/>
          </a:p>
          <a:p>
            <a:endParaRPr lang="en-US" dirty="0"/>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3" name="Object 12">
            <a:extLst>
              <a:ext uri="{FF2B5EF4-FFF2-40B4-BE49-F238E27FC236}">
                <a16:creationId xmlns:a16="http://schemas.microsoft.com/office/drawing/2014/main" id="{CD30014E-9FB1-4132-B90F-84D746174A70}"/>
              </a:ext>
            </a:extLst>
          </p:cNvPr>
          <p:cNvGraphicFramePr>
            <a:graphicFrameLocks noChangeAspect="1"/>
          </p:cNvGraphicFramePr>
          <p:nvPr>
            <p:extLst>
              <p:ext uri="{D42A27DB-BD31-4B8C-83A1-F6EECF244321}">
                <p14:modId xmlns:p14="http://schemas.microsoft.com/office/powerpoint/2010/main" val="2450316901"/>
              </p:ext>
            </p:extLst>
          </p:nvPr>
        </p:nvGraphicFramePr>
        <p:xfrm>
          <a:off x="4711859" y="1752652"/>
          <a:ext cx="1238091" cy="1791653"/>
        </p:xfrm>
        <a:graphic>
          <a:graphicData uri="http://schemas.openxmlformats.org/presentationml/2006/ole">
            <mc:AlternateContent xmlns:mc="http://schemas.openxmlformats.org/markup-compatibility/2006">
              <mc:Choice xmlns:v="urn:schemas-microsoft-com:vml" Requires="v">
                <p:oleObj spid="_x0000_s578574" name="Equation" r:id="rId6" imgW="533160" imgH="774360" progId="Equation.DSMT4">
                  <p:embed/>
                </p:oleObj>
              </mc:Choice>
              <mc:Fallback>
                <p:oleObj name="Equation" r:id="rId6" imgW="533160" imgH="774360" progId="Equation.DSMT4">
                  <p:embed/>
                  <p:pic>
                    <p:nvPicPr>
                      <p:cNvPr id="13" name="Object 12">
                        <a:extLst>
                          <a:ext uri="{FF2B5EF4-FFF2-40B4-BE49-F238E27FC236}">
                            <a16:creationId xmlns:a16="http://schemas.microsoft.com/office/drawing/2014/main" id="{CD30014E-9FB1-4132-B90F-84D746174A70}"/>
                          </a:ext>
                        </a:extLst>
                      </p:cNvPr>
                      <p:cNvPicPr/>
                      <p:nvPr/>
                    </p:nvPicPr>
                    <p:blipFill>
                      <a:blip r:embed="rId7"/>
                      <a:stretch>
                        <a:fillRect/>
                      </a:stretch>
                    </p:blipFill>
                    <p:spPr>
                      <a:xfrm>
                        <a:off x="4711859" y="1752652"/>
                        <a:ext cx="1238091" cy="179165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947EF880-D698-4C7A-ACBF-0E213EFF7DD0}"/>
              </a:ext>
            </a:extLst>
          </p:cNvPr>
          <p:cNvGraphicFramePr>
            <a:graphicFrameLocks noChangeAspect="1"/>
          </p:cNvGraphicFramePr>
          <p:nvPr>
            <p:extLst>
              <p:ext uri="{D42A27DB-BD31-4B8C-83A1-F6EECF244321}">
                <p14:modId xmlns:p14="http://schemas.microsoft.com/office/powerpoint/2010/main" val="1173959509"/>
              </p:ext>
            </p:extLst>
          </p:nvPr>
        </p:nvGraphicFramePr>
        <p:xfrm>
          <a:off x="6772275" y="1858258"/>
          <a:ext cx="1660525" cy="1627187"/>
        </p:xfrm>
        <a:graphic>
          <a:graphicData uri="http://schemas.openxmlformats.org/presentationml/2006/ole">
            <mc:AlternateContent xmlns:mc="http://schemas.openxmlformats.org/markup-compatibility/2006">
              <mc:Choice xmlns:v="urn:schemas-microsoft-com:vml" Requires="v">
                <p:oleObj spid="_x0000_s578575" name="Equation" r:id="rId8" imgW="787320" imgH="774360" progId="Equation.DSMT4">
                  <p:embed/>
                </p:oleObj>
              </mc:Choice>
              <mc:Fallback>
                <p:oleObj name="Equation" r:id="rId8" imgW="787320" imgH="774360" progId="Equation.DSMT4">
                  <p:embed/>
                  <p:pic>
                    <p:nvPicPr>
                      <p:cNvPr id="9" name="Object 8">
                        <a:extLst>
                          <a:ext uri="{FF2B5EF4-FFF2-40B4-BE49-F238E27FC236}">
                            <a16:creationId xmlns:a16="http://schemas.microsoft.com/office/drawing/2014/main" id="{D44A1E30-34BD-4932-88F8-FA0BBE8384A1}"/>
                          </a:ext>
                        </a:extLst>
                      </p:cNvPr>
                      <p:cNvPicPr/>
                      <p:nvPr/>
                    </p:nvPicPr>
                    <p:blipFill>
                      <a:blip r:embed="rId9"/>
                      <a:stretch>
                        <a:fillRect/>
                      </a:stretch>
                    </p:blipFill>
                    <p:spPr>
                      <a:xfrm>
                        <a:off x="6772275" y="1858258"/>
                        <a:ext cx="1660525" cy="162718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FD57B650-ABBF-4AC2-980D-D003AF1C17C5}"/>
              </a:ext>
            </a:extLst>
          </p:cNvPr>
          <p:cNvGraphicFramePr>
            <a:graphicFrameLocks noChangeAspect="1"/>
          </p:cNvGraphicFramePr>
          <p:nvPr>
            <p:extLst>
              <p:ext uri="{D42A27DB-BD31-4B8C-83A1-F6EECF244321}">
                <p14:modId xmlns:p14="http://schemas.microsoft.com/office/powerpoint/2010/main" val="1504552343"/>
              </p:ext>
            </p:extLst>
          </p:nvPr>
        </p:nvGraphicFramePr>
        <p:xfrm>
          <a:off x="1167517" y="3863181"/>
          <a:ext cx="3241675" cy="1625600"/>
        </p:xfrm>
        <a:graphic>
          <a:graphicData uri="http://schemas.openxmlformats.org/presentationml/2006/ole">
            <mc:AlternateContent xmlns:mc="http://schemas.openxmlformats.org/markup-compatibility/2006">
              <mc:Choice xmlns:v="urn:schemas-microsoft-com:vml" Requires="v">
                <p:oleObj spid="_x0000_s578576" name="Equation" r:id="rId10" imgW="1536480" imgH="774360" progId="Equation.DSMT4">
                  <p:embed/>
                </p:oleObj>
              </mc:Choice>
              <mc:Fallback>
                <p:oleObj name="Equation" r:id="rId10" imgW="1536480" imgH="774360" progId="Equation.DSMT4">
                  <p:embed/>
                  <p:pic>
                    <p:nvPicPr>
                      <p:cNvPr id="16" name="Object 15">
                        <a:extLst>
                          <a:ext uri="{FF2B5EF4-FFF2-40B4-BE49-F238E27FC236}">
                            <a16:creationId xmlns:a16="http://schemas.microsoft.com/office/drawing/2014/main" id="{947EF880-D698-4C7A-ACBF-0E213EFF7DD0}"/>
                          </a:ext>
                        </a:extLst>
                      </p:cNvPr>
                      <p:cNvPicPr/>
                      <p:nvPr/>
                    </p:nvPicPr>
                    <p:blipFill>
                      <a:blip r:embed="rId11"/>
                      <a:stretch>
                        <a:fillRect/>
                      </a:stretch>
                    </p:blipFill>
                    <p:spPr>
                      <a:xfrm>
                        <a:off x="1167517" y="3863181"/>
                        <a:ext cx="3241675" cy="16256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831DB37-D0EF-41B0-8460-DD69779F34B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57756598"/>
      </p:ext>
    </p:extLst>
  </p:cSld>
  <p:clrMapOvr>
    <a:masterClrMapping/>
  </p:clrMapOvr>
  <mc:AlternateContent xmlns:mc="http://schemas.openxmlformats.org/markup-compatibility/2006" xmlns:p14="http://schemas.microsoft.com/office/powerpoint/2010/main">
    <mc:Choice Requires="p14">
      <p:transition spd="slow" p14:dur="2000" advTm="69804"/>
    </mc:Choice>
    <mc:Fallback xmlns="">
      <p:transition spd="slow" advTm="69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1A89-B934-47CC-9C7E-78BA9582ABBF}"/>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196F74AF-F4AB-4BD9-8856-AFF41DC4F4FF}"/>
              </a:ext>
            </a:extLst>
          </p:cNvPr>
          <p:cNvSpPr>
            <a:spLocks noGrp="1"/>
          </p:cNvSpPr>
          <p:nvPr>
            <p:ph idx="1"/>
          </p:nvPr>
        </p:nvSpPr>
        <p:spPr/>
        <p:txBody>
          <a:bodyPr/>
          <a:lstStyle/>
          <a:p>
            <a:r>
              <a:rPr lang="en-US" dirty="0"/>
              <a:t>Suppose you are periodically reading a sensor and it is returning a scalar of some significance</a:t>
            </a:r>
          </a:p>
          <a:p>
            <a:pPr lvl="1"/>
            <a:r>
              <a:rPr lang="en-US" dirty="0"/>
              <a:t>Question:  what line </a:t>
            </a:r>
            <a:r>
              <a:rPr lang="en-US" i="1" dirty="0">
                <a:latin typeface="Times New Roman" panose="02020603050405020304" pitchFamily="18" charset="0"/>
              </a:rPr>
              <a:t>at</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a:t>
            </a:r>
            <a:r>
              <a:rPr lang="en-US" dirty="0"/>
              <a:t>best fits this data for then you know</a:t>
            </a:r>
            <a:br>
              <a:rPr lang="en-US" dirty="0"/>
            </a:br>
            <a:r>
              <a:rPr lang="en-US" dirty="0"/>
              <a:t>		  the best estimate of the current rate of change:  </a:t>
            </a:r>
            <a:r>
              <a:rPr lang="en-US" i="1" dirty="0"/>
              <a:t>a</a:t>
            </a:r>
            <a:endParaRPr lang="en-US" dirty="0"/>
          </a:p>
        </p:txBody>
      </p:sp>
      <p:sp>
        <p:nvSpPr>
          <p:cNvPr id="4" name="Footer Placeholder 3">
            <a:extLst>
              <a:ext uri="{FF2B5EF4-FFF2-40B4-BE49-F238E27FC236}">
                <a16:creationId xmlns:a16="http://schemas.microsoft.com/office/drawing/2014/main" id="{E5C39014-8D8F-4D65-89D0-697E18965B5D}"/>
              </a:ext>
            </a:extLst>
          </p:cNvPr>
          <p:cNvSpPr>
            <a:spLocks noGrp="1"/>
          </p:cNvSpPr>
          <p:nvPr>
            <p:ph type="ftr" sz="quarter" idx="11"/>
          </p:nvPr>
        </p:nvSpPr>
        <p:spPr/>
        <p:txBody>
          <a:bodyPr/>
          <a:lstStyle/>
          <a:p>
            <a:r>
              <a:rPr lang="en-US"/>
              <a:t>Linear regression and least squares</a:t>
            </a:r>
            <a:endParaRPr lang="en-CA" dirty="0"/>
          </a:p>
        </p:txBody>
      </p:sp>
      <p:sp>
        <p:nvSpPr>
          <p:cNvPr id="5" name="Slide Number Placeholder 4">
            <a:extLst>
              <a:ext uri="{FF2B5EF4-FFF2-40B4-BE49-F238E27FC236}">
                <a16:creationId xmlns:a16="http://schemas.microsoft.com/office/drawing/2014/main" id="{D64A5EF7-6D4D-4228-91BD-DF1E8EBC273F}"/>
              </a:ext>
            </a:extLst>
          </p:cNvPr>
          <p:cNvSpPr>
            <a:spLocks noGrp="1"/>
          </p:cNvSpPr>
          <p:nvPr>
            <p:ph type="sldNum" sz="quarter" idx="12"/>
          </p:nvPr>
        </p:nvSpPr>
        <p:spPr/>
        <p:txBody>
          <a:bodyPr/>
          <a:lstStyle/>
          <a:p>
            <a:fld id="{42EF6DC8-DA9C-4533-8A40-BB00A2545AF8}" type="slidenum">
              <a:rPr lang="en-CA" smtClean="0"/>
              <a:pPr/>
              <a:t>12</a:t>
            </a:fld>
            <a:endParaRPr lang="en-CA"/>
          </a:p>
        </p:txBody>
      </p:sp>
      <p:cxnSp>
        <p:nvCxnSpPr>
          <p:cNvPr id="10" name="Straight Connector 9">
            <a:extLst>
              <a:ext uri="{FF2B5EF4-FFF2-40B4-BE49-F238E27FC236}">
                <a16:creationId xmlns:a16="http://schemas.microsoft.com/office/drawing/2014/main" id="{351DE895-8E5F-4C1D-B824-61447798D123}"/>
              </a:ext>
            </a:extLst>
          </p:cNvPr>
          <p:cNvCxnSpPr>
            <a:cxnSpLocks/>
          </p:cNvCxnSpPr>
          <p:nvPr/>
        </p:nvCxnSpPr>
        <p:spPr>
          <a:xfrm>
            <a:off x="2099733" y="3059289"/>
            <a:ext cx="0" cy="21985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D392B7-2D2B-46A3-8241-4B3C02684FC8}"/>
              </a:ext>
            </a:extLst>
          </p:cNvPr>
          <p:cNvCxnSpPr>
            <a:cxnSpLocks/>
          </p:cNvCxnSpPr>
          <p:nvPr/>
        </p:nvCxnSpPr>
        <p:spPr>
          <a:xfrm flipH="1">
            <a:off x="1727201" y="4854223"/>
            <a:ext cx="53170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263C18-E59A-4CC5-A182-E2E435715F9F}"/>
              </a:ext>
            </a:extLst>
          </p:cNvPr>
          <p:cNvCxnSpPr>
            <a:cxnSpLocks/>
          </p:cNvCxnSpPr>
          <p:nvPr/>
        </p:nvCxnSpPr>
        <p:spPr>
          <a:xfrm>
            <a:off x="2517423" y="4859866"/>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70E935-B05B-4B97-8B2A-4B7842488C1D}"/>
              </a:ext>
            </a:extLst>
          </p:cNvPr>
          <p:cNvCxnSpPr>
            <a:cxnSpLocks/>
          </p:cNvCxnSpPr>
          <p:nvPr/>
        </p:nvCxnSpPr>
        <p:spPr>
          <a:xfrm>
            <a:off x="2929470" y="4854220"/>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4CCA5A8-67B2-4DA9-B4E2-C2C2EB3378EE}"/>
              </a:ext>
            </a:extLst>
          </p:cNvPr>
          <p:cNvCxnSpPr>
            <a:cxnSpLocks/>
          </p:cNvCxnSpPr>
          <p:nvPr/>
        </p:nvCxnSpPr>
        <p:spPr>
          <a:xfrm>
            <a:off x="3341517" y="4853503"/>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76F0F8-5B20-44B6-89A4-032523D0A033}"/>
              </a:ext>
            </a:extLst>
          </p:cNvPr>
          <p:cNvCxnSpPr>
            <a:cxnSpLocks/>
          </p:cNvCxnSpPr>
          <p:nvPr/>
        </p:nvCxnSpPr>
        <p:spPr>
          <a:xfrm>
            <a:off x="3753564" y="4852118"/>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D17415-F0DB-4172-9297-3162FF46AA51}"/>
              </a:ext>
            </a:extLst>
          </p:cNvPr>
          <p:cNvCxnSpPr>
            <a:cxnSpLocks/>
          </p:cNvCxnSpPr>
          <p:nvPr/>
        </p:nvCxnSpPr>
        <p:spPr>
          <a:xfrm>
            <a:off x="4165611" y="4853615"/>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778409-0AF7-479B-81D2-6EAB0C6C3F65}"/>
              </a:ext>
            </a:extLst>
          </p:cNvPr>
          <p:cNvCxnSpPr>
            <a:cxnSpLocks/>
          </p:cNvCxnSpPr>
          <p:nvPr/>
        </p:nvCxnSpPr>
        <p:spPr>
          <a:xfrm>
            <a:off x="4577658" y="4849730"/>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542E6A-657E-4609-B9FF-16288DF5D3D6}"/>
              </a:ext>
            </a:extLst>
          </p:cNvPr>
          <p:cNvCxnSpPr>
            <a:cxnSpLocks/>
          </p:cNvCxnSpPr>
          <p:nvPr/>
        </p:nvCxnSpPr>
        <p:spPr>
          <a:xfrm>
            <a:off x="4989705" y="4855703"/>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8F7E4B-F36A-47EA-ACBA-09B113CCE607}"/>
              </a:ext>
            </a:extLst>
          </p:cNvPr>
          <p:cNvCxnSpPr>
            <a:cxnSpLocks/>
          </p:cNvCxnSpPr>
          <p:nvPr/>
        </p:nvCxnSpPr>
        <p:spPr>
          <a:xfrm>
            <a:off x="5401752" y="4854199"/>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A7138BF-024F-48A9-BC3E-6A5A5D4752C0}"/>
              </a:ext>
            </a:extLst>
          </p:cNvPr>
          <p:cNvCxnSpPr>
            <a:cxnSpLocks/>
          </p:cNvCxnSpPr>
          <p:nvPr/>
        </p:nvCxnSpPr>
        <p:spPr>
          <a:xfrm>
            <a:off x="5813799" y="4852866"/>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C12C7AF-5DA1-4029-B8E5-21240195779C}"/>
              </a:ext>
            </a:extLst>
          </p:cNvPr>
          <p:cNvCxnSpPr>
            <a:cxnSpLocks/>
          </p:cNvCxnSpPr>
          <p:nvPr/>
        </p:nvCxnSpPr>
        <p:spPr>
          <a:xfrm>
            <a:off x="6225846" y="4854081"/>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A642E0-AD80-42B0-B6DF-E954D6914473}"/>
              </a:ext>
            </a:extLst>
          </p:cNvPr>
          <p:cNvCxnSpPr>
            <a:cxnSpLocks/>
          </p:cNvCxnSpPr>
          <p:nvPr/>
        </p:nvCxnSpPr>
        <p:spPr>
          <a:xfrm>
            <a:off x="6637893" y="4855129"/>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592CBBA-1D89-4E2B-B93B-77D8A9683D21}"/>
              </a:ext>
            </a:extLst>
          </p:cNvPr>
          <p:cNvSpPr/>
          <p:nvPr/>
        </p:nvSpPr>
        <p:spPr>
          <a:xfrm>
            <a:off x="2076873" y="4558555"/>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C18028-6E9A-4328-B2B8-FBD7740C8D9E}"/>
              </a:ext>
            </a:extLst>
          </p:cNvPr>
          <p:cNvSpPr/>
          <p:nvPr/>
        </p:nvSpPr>
        <p:spPr>
          <a:xfrm>
            <a:off x="2494563" y="4450647"/>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A4306C-EAE6-4BC1-A110-3423F95CFFA6}"/>
              </a:ext>
            </a:extLst>
          </p:cNvPr>
          <p:cNvSpPr/>
          <p:nvPr/>
        </p:nvSpPr>
        <p:spPr>
          <a:xfrm>
            <a:off x="2912253" y="4480853"/>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848E00F-054E-483F-BD93-8293B65282AC}"/>
              </a:ext>
            </a:extLst>
          </p:cNvPr>
          <p:cNvSpPr/>
          <p:nvPr/>
        </p:nvSpPr>
        <p:spPr>
          <a:xfrm>
            <a:off x="3329943" y="4325319"/>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9ECC52D-AF93-4B43-AF42-8F76C835F762}"/>
              </a:ext>
            </a:extLst>
          </p:cNvPr>
          <p:cNvSpPr/>
          <p:nvPr/>
        </p:nvSpPr>
        <p:spPr>
          <a:xfrm>
            <a:off x="3747633" y="4205501"/>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11FA3FD-D0B8-4300-99A0-98392B3D657A}"/>
              </a:ext>
            </a:extLst>
          </p:cNvPr>
          <p:cNvSpPr/>
          <p:nvPr/>
        </p:nvSpPr>
        <p:spPr>
          <a:xfrm>
            <a:off x="4165323" y="4085683"/>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7CDFD9F-183F-498E-A65A-242F6E8DEBBB}"/>
              </a:ext>
            </a:extLst>
          </p:cNvPr>
          <p:cNvSpPr/>
          <p:nvPr/>
        </p:nvSpPr>
        <p:spPr>
          <a:xfrm>
            <a:off x="4583013" y="4108738"/>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E3BBF43-CA24-420B-B734-EFA52AFAC7B5}"/>
              </a:ext>
            </a:extLst>
          </p:cNvPr>
          <p:cNvSpPr/>
          <p:nvPr/>
        </p:nvSpPr>
        <p:spPr>
          <a:xfrm>
            <a:off x="5000703" y="3722213"/>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1CEB73D-95D2-453B-BEAA-B43E249A87CB}"/>
              </a:ext>
            </a:extLst>
          </p:cNvPr>
          <p:cNvSpPr/>
          <p:nvPr/>
        </p:nvSpPr>
        <p:spPr>
          <a:xfrm>
            <a:off x="5418393" y="3673830"/>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5EE77BF-8928-4B44-9E13-CC21C5CCF079}"/>
              </a:ext>
            </a:extLst>
          </p:cNvPr>
          <p:cNvSpPr/>
          <p:nvPr/>
        </p:nvSpPr>
        <p:spPr>
          <a:xfrm>
            <a:off x="5836083" y="3913580"/>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6C765EB-8265-4C33-8FBB-85CDCEC34571}"/>
              </a:ext>
            </a:extLst>
          </p:cNvPr>
          <p:cNvSpPr/>
          <p:nvPr/>
        </p:nvSpPr>
        <p:spPr>
          <a:xfrm>
            <a:off x="6253773" y="3546449"/>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328AD0EA-C001-4CD9-88A8-5DF785A10CB3}"/>
              </a:ext>
            </a:extLst>
          </p:cNvPr>
          <p:cNvSpPr/>
          <p:nvPr/>
        </p:nvSpPr>
        <p:spPr>
          <a:xfrm>
            <a:off x="6671463" y="3888250"/>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78A2C889-6FB5-46D4-88BD-8E9FB5626078}"/>
              </a:ext>
            </a:extLst>
          </p:cNvPr>
          <p:cNvCxnSpPr>
            <a:cxnSpLocks/>
          </p:cNvCxnSpPr>
          <p:nvPr/>
        </p:nvCxnSpPr>
        <p:spPr>
          <a:xfrm flipH="1">
            <a:off x="1863634" y="3596640"/>
            <a:ext cx="5180633" cy="10086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F0F587A-89DF-48B1-A1A1-78AE495FAAB8}"/>
              </a:ext>
            </a:extLst>
          </p:cNvPr>
          <p:cNvCxnSpPr>
            <a:cxnSpLocks/>
          </p:cNvCxnSpPr>
          <p:nvPr/>
        </p:nvCxnSpPr>
        <p:spPr>
          <a:xfrm flipH="1">
            <a:off x="1863634" y="3635824"/>
            <a:ext cx="5184984" cy="92273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EEFECC-FFE7-41FC-ABCF-6800AC476702}"/>
              </a:ext>
            </a:extLst>
          </p:cNvPr>
          <p:cNvCxnSpPr>
            <a:cxnSpLocks/>
          </p:cNvCxnSpPr>
          <p:nvPr/>
        </p:nvCxnSpPr>
        <p:spPr>
          <a:xfrm flipH="1">
            <a:off x="1867984" y="3555158"/>
            <a:ext cx="5176283" cy="108613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7EB53ADC-B230-40B4-91DF-0D420153780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31902475"/>
      </p:ext>
    </p:extLst>
  </p:cSld>
  <p:clrMapOvr>
    <a:masterClrMapping/>
  </p:clrMapOvr>
  <mc:AlternateContent xmlns:mc="http://schemas.openxmlformats.org/markup-compatibility/2006" xmlns:p14="http://schemas.microsoft.com/office/powerpoint/2010/main">
    <mc:Choice Requires="p14">
      <p:transition spd="slow" p14:dur="2000" advTm="43219"/>
    </mc:Choice>
    <mc:Fallback xmlns="">
      <p:transition spd="slow" advTm="43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1A89-B934-47CC-9C7E-78BA9582ABBF}"/>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196F74AF-F4AB-4BD9-8856-AFF41DC4F4FF}"/>
              </a:ext>
            </a:extLst>
          </p:cNvPr>
          <p:cNvSpPr>
            <a:spLocks noGrp="1"/>
          </p:cNvSpPr>
          <p:nvPr>
            <p:ph idx="1"/>
          </p:nvPr>
        </p:nvSpPr>
        <p:spPr/>
        <p:txBody>
          <a:bodyPr/>
          <a:lstStyle/>
          <a:p>
            <a:r>
              <a:rPr lang="en-US" dirty="0"/>
              <a:t>Consider this data</a:t>
            </a:r>
          </a:p>
          <a:p>
            <a:pPr marL="0" indent="0" algn="ctr">
              <a:buNone/>
            </a:pPr>
            <a:r>
              <a:rPr lang="en-US" dirty="0">
                <a:latin typeface="Times New Roman" panose="02020603050405020304" pitchFamily="18" charset="0"/>
              </a:rPr>
              <a:t>(0, 4.3), (1, 4.6), (2, 4.7), (3, 4.9), (4, 5.0)</a:t>
            </a:r>
          </a:p>
        </p:txBody>
      </p:sp>
      <p:sp>
        <p:nvSpPr>
          <p:cNvPr id="4" name="Footer Placeholder 3">
            <a:extLst>
              <a:ext uri="{FF2B5EF4-FFF2-40B4-BE49-F238E27FC236}">
                <a16:creationId xmlns:a16="http://schemas.microsoft.com/office/drawing/2014/main" id="{E5C39014-8D8F-4D65-89D0-697E18965B5D}"/>
              </a:ext>
            </a:extLst>
          </p:cNvPr>
          <p:cNvSpPr>
            <a:spLocks noGrp="1"/>
          </p:cNvSpPr>
          <p:nvPr>
            <p:ph type="ftr" sz="quarter" idx="11"/>
          </p:nvPr>
        </p:nvSpPr>
        <p:spPr/>
        <p:txBody>
          <a:bodyPr/>
          <a:lstStyle/>
          <a:p>
            <a:r>
              <a:rPr lang="en-US"/>
              <a:t>Linear regression and least squares</a:t>
            </a:r>
            <a:endParaRPr lang="en-CA" dirty="0"/>
          </a:p>
        </p:txBody>
      </p:sp>
      <p:sp>
        <p:nvSpPr>
          <p:cNvPr id="5" name="Slide Number Placeholder 4">
            <a:extLst>
              <a:ext uri="{FF2B5EF4-FFF2-40B4-BE49-F238E27FC236}">
                <a16:creationId xmlns:a16="http://schemas.microsoft.com/office/drawing/2014/main" id="{D64A5EF7-6D4D-4228-91BD-DF1E8EBC273F}"/>
              </a:ext>
            </a:extLst>
          </p:cNvPr>
          <p:cNvSpPr>
            <a:spLocks noGrp="1"/>
          </p:cNvSpPr>
          <p:nvPr>
            <p:ph type="sldNum" sz="quarter" idx="12"/>
          </p:nvPr>
        </p:nvSpPr>
        <p:spPr/>
        <p:txBody>
          <a:bodyPr/>
          <a:lstStyle/>
          <a:p>
            <a:fld id="{42EF6DC8-DA9C-4533-8A40-BB00A2545AF8}" type="slidenum">
              <a:rPr lang="en-CA" smtClean="0"/>
              <a:pPr/>
              <a:t>13</a:t>
            </a:fld>
            <a:endParaRPr lang="en-CA"/>
          </a:p>
        </p:txBody>
      </p:sp>
      <p:cxnSp>
        <p:nvCxnSpPr>
          <p:cNvPr id="10" name="Straight Connector 9">
            <a:extLst>
              <a:ext uri="{FF2B5EF4-FFF2-40B4-BE49-F238E27FC236}">
                <a16:creationId xmlns:a16="http://schemas.microsoft.com/office/drawing/2014/main" id="{351DE895-8E5F-4C1D-B824-61447798D123}"/>
              </a:ext>
            </a:extLst>
          </p:cNvPr>
          <p:cNvCxnSpPr>
            <a:cxnSpLocks/>
          </p:cNvCxnSpPr>
          <p:nvPr/>
        </p:nvCxnSpPr>
        <p:spPr>
          <a:xfrm>
            <a:off x="2929137" y="3324216"/>
            <a:ext cx="0" cy="18256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D392B7-2D2B-46A3-8241-4B3C02684FC8}"/>
              </a:ext>
            </a:extLst>
          </p:cNvPr>
          <p:cNvCxnSpPr>
            <a:cxnSpLocks/>
          </p:cNvCxnSpPr>
          <p:nvPr/>
        </p:nvCxnSpPr>
        <p:spPr>
          <a:xfrm flipH="1">
            <a:off x="2553313" y="5332521"/>
            <a:ext cx="4154601" cy="44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70E935-B05B-4B97-8B2A-4B7842488C1D}"/>
              </a:ext>
            </a:extLst>
          </p:cNvPr>
          <p:cNvCxnSpPr>
            <a:cxnSpLocks/>
          </p:cNvCxnSpPr>
          <p:nvPr/>
        </p:nvCxnSpPr>
        <p:spPr>
          <a:xfrm>
            <a:off x="3755582" y="5337011"/>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76F0F8-5B20-44B6-89A4-032523D0A033}"/>
              </a:ext>
            </a:extLst>
          </p:cNvPr>
          <p:cNvCxnSpPr>
            <a:cxnSpLocks/>
          </p:cNvCxnSpPr>
          <p:nvPr/>
        </p:nvCxnSpPr>
        <p:spPr>
          <a:xfrm>
            <a:off x="4579676" y="5334909"/>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778409-0AF7-479B-81D2-6EAB0C6C3F65}"/>
              </a:ext>
            </a:extLst>
          </p:cNvPr>
          <p:cNvCxnSpPr>
            <a:cxnSpLocks/>
          </p:cNvCxnSpPr>
          <p:nvPr/>
        </p:nvCxnSpPr>
        <p:spPr>
          <a:xfrm>
            <a:off x="5403770" y="5332521"/>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8F7E4B-F36A-47EA-ACBA-09B113CCE607}"/>
              </a:ext>
            </a:extLst>
          </p:cNvPr>
          <p:cNvCxnSpPr>
            <a:cxnSpLocks/>
          </p:cNvCxnSpPr>
          <p:nvPr/>
        </p:nvCxnSpPr>
        <p:spPr>
          <a:xfrm>
            <a:off x="6227864" y="5336990"/>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592CBBA-1D89-4E2B-B93B-77D8A9683D21}"/>
              </a:ext>
            </a:extLst>
          </p:cNvPr>
          <p:cNvSpPr/>
          <p:nvPr/>
        </p:nvSpPr>
        <p:spPr>
          <a:xfrm>
            <a:off x="2902985" y="4258608"/>
            <a:ext cx="45719" cy="514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A4306C-EAE6-4BC1-A110-3423F95CFFA6}"/>
              </a:ext>
            </a:extLst>
          </p:cNvPr>
          <p:cNvSpPr/>
          <p:nvPr/>
        </p:nvSpPr>
        <p:spPr>
          <a:xfrm>
            <a:off x="3738365" y="4013926"/>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9ECC52D-AF93-4B43-AF42-8F76C835F762}"/>
              </a:ext>
            </a:extLst>
          </p:cNvPr>
          <p:cNvSpPr/>
          <p:nvPr/>
        </p:nvSpPr>
        <p:spPr>
          <a:xfrm>
            <a:off x="4573745" y="3936658"/>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7CDFD9F-183F-498E-A65A-242F6E8DEBBB}"/>
              </a:ext>
            </a:extLst>
          </p:cNvPr>
          <p:cNvSpPr/>
          <p:nvPr/>
        </p:nvSpPr>
        <p:spPr>
          <a:xfrm>
            <a:off x="5409125" y="3762805"/>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1CEB73D-95D2-453B-BEAA-B43E249A87CB}"/>
              </a:ext>
            </a:extLst>
          </p:cNvPr>
          <p:cNvSpPr/>
          <p:nvPr/>
        </p:nvSpPr>
        <p:spPr>
          <a:xfrm>
            <a:off x="6244505" y="3679084"/>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14247E3F-B665-4A36-9107-DB7126DA174D}"/>
              </a:ext>
            </a:extLst>
          </p:cNvPr>
          <p:cNvCxnSpPr>
            <a:cxnSpLocks/>
          </p:cNvCxnSpPr>
          <p:nvPr/>
        </p:nvCxnSpPr>
        <p:spPr>
          <a:xfrm rot="5400000">
            <a:off x="2851601" y="4455536"/>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35DE1E7-422E-497A-AAC4-6DB7B910B61F}"/>
              </a:ext>
            </a:extLst>
          </p:cNvPr>
          <p:cNvCxnSpPr>
            <a:cxnSpLocks/>
          </p:cNvCxnSpPr>
          <p:nvPr/>
        </p:nvCxnSpPr>
        <p:spPr>
          <a:xfrm rot="5400000">
            <a:off x="2855780" y="3640546"/>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C09A27-211A-4866-B88F-FAD2CBCAE948}"/>
              </a:ext>
            </a:extLst>
          </p:cNvPr>
          <p:cNvCxnSpPr>
            <a:cxnSpLocks/>
          </p:cNvCxnSpPr>
          <p:nvPr/>
        </p:nvCxnSpPr>
        <p:spPr>
          <a:xfrm flipH="1">
            <a:off x="2845067" y="5146151"/>
            <a:ext cx="85670" cy="39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1E8D6A1-449A-405A-AE73-A294BE44D16C}"/>
              </a:ext>
            </a:extLst>
          </p:cNvPr>
          <p:cNvCxnSpPr>
            <a:cxnSpLocks/>
          </p:cNvCxnSpPr>
          <p:nvPr/>
        </p:nvCxnSpPr>
        <p:spPr>
          <a:xfrm flipH="1" flipV="1">
            <a:off x="2845067" y="5185453"/>
            <a:ext cx="159823" cy="362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B0347A7-7EE5-49BC-9FB9-63EBEA57347A}"/>
              </a:ext>
            </a:extLst>
          </p:cNvPr>
          <p:cNvCxnSpPr>
            <a:cxnSpLocks/>
          </p:cNvCxnSpPr>
          <p:nvPr/>
        </p:nvCxnSpPr>
        <p:spPr>
          <a:xfrm flipH="1">
            <a:off x="2919220" y="5219901"/>
            <a:ext cx="85670" cy="39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B1D0DC1-B863-471A-8748-5CB59831103B}"/>
              </a:ext>
            </a:extLst>
          </p:cNvPr>
          <p:cNvCxnSpPr/>
          <p:nvPr/>
        </p:nvCxnSpPr>
        <p:spPr>
          <a:xfrm>
            <a:off x="2919220" y="5259202"/>
            <a:ext cx="0" cy="378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AF8EDF-BDC4-4BD4-AC47-DDB2F3DC69EC}"/>
              </a:ext>
            </a:extLst>
          </p:cNvPr>
          <p:cNvSpPr txBox="1"/>
          <p:nvPr/>
        </p:nvSpPr>
        <p:spPr>
          <a:xfrm>
            <a:off x="2453925" y="4313469"/>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4</a:t>
            </a:r>
            <a:endParaRPr lang="en-US" dirty="0"/>
          </a:p>
        </p:txBody>
      </p:sp>
      <p:sp>
        <p:nvSpPr>
          <p:cNvPr id="66" name="TextBox 65">
            <a:extLst>
              <a:ext uri="{FF2B5EF4-FFF2-40B4-BE49-F238E27FC236}">
                <a16:creationId xmlns:a16="http://schemas.microsoft.com/office/drawing/2014/main" id="{BAC38A85-EFC6-49E8-9528-53C132DE5887}"/>
              </a:ext>
            </a:extLst>
          </p:cNvPr>
          <p:cNvSpPr txBox="1"/>
          <p:nvPr/>
        </p:nvSpPr>
        <p:spPr>
          <a:xfrm>
            <a:off x="2445341" y="3493523"/>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5</a:t>
            </a:r>
            <a:endParaRPr lang="en-US" dirty="0"/>
          </a:p>
        </p:txBody>
      </p:sp>
      <p:sp>
        <p:nvSpPr>
          <p:cNvPr id="67" name="TextBox 66">
            <a:extLst>
              <a:ext uri="{FF2B5EF4-FFF2-40B4-BE49-F238E27FC236}">
                <a16:creationId xmlns:a16="http://schemas.microsoft.com/office/drawing/2014/main" id="{FC7B4F76-DC42-4387-B264-67831233A1B4}"/>
              </a:ext>
            </a:extLst>
          </p:cNvPr>
          <p:cNvSpPr txBox="1"/>
          <p:nvPr/>
        </p:nvSpPr>
        <p:spPr>
          <a:xfrm>
            <a:off x="3596613"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68" name="TextBox 67">
            <a:extLst>
              <a:ext uri="{FF2B5EF4-FFF2-40B4-BE49-F238E27FC236}">
                <a16:creationId xmlns:a16="http://schemas.microsoft.com/office/drawing/2014/main" id="{9BEEEAB6-5D56-45C6-9CBE-1F5807579953}"/>
              </a:ext>
            </a:extLst>
          </p:cNvPr>
          <p:cNvSpPr txBox="1"/>
          <p:nvPr/>
        </p:nvSpPr>
        <p:spPr>
          <a:xfrm>
            <a:off x="4425155"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71" name="TextBox 70">
            <a:extLst>
              <a:ext uri="{FF2B5EF4-FFF2-40B4-BE49-F238E27FC236}">
                <a16:creationId xmlns:a16="http://schemas.microsoft.com/office/drawing/2014/main" id="{F878168D-0BE2-4540-8E82-182A1953D630}"/>
              </a:ext>
            </a:extLst>
          </p:cNvPr>
          <p:cNvSpPr txBox="1"/>
          <p:nvPr/>
        </p:nvSpPr>
        <p:spPr>
          <a:xfrm>
            <a:off x="5260691"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3</a:t>
            </a:r>
            <a:endParaRPr lang="en-US" dirty="0"/>
          </a:p>
        </p:txBody>
      </p:sp>
      <p:sp>
        <p:nvSpPr>
          <p:cNvPr id="72" name="TextBox 71">
            <a:extLst>
              <a:ext uri="{FF2B5EF4-FFF2-40B4-BE49-F238E27FC236}">
                <a16:creationId xmlns:a16="http://schemas.microsoft.com/office/drawing/2014/main" id="{F304B0E2-C05E-45D6-8B03-40A84FAB5BF1}"/>
              </a:ext>
            </a:extLst>
          </p:cNvPr>
          <p:cNvSpPr txBox="1"/>
          <p:nvPr/>
        </p:nvSpPr>
        <p:spPr>
          <a:xfrm>
            <a:off x="6089788"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4</a:t>
            </a:r>
            <a:endParaRPr lang="en-US" dirty="0"/>
          </a:p>
        </p:txBody>
      </p:sp>
      <p:sp>
        <p:nvSpPr>
          <p:cNvPr id="32" name="TextBox 31">
            <a:extLst>
              <a:ext uri="{FF2B5EF4-FFF2-40B4-BE49-F238E27FC236}">
                <a16:creationId xmlns:a16="http://schemas.microsoft.com/office/drawing/2014/main" id="{93F49BA5-E997-449B-A4A6-CE1D05241DB6}"/>
              </a:ext>
            </a:extLst>
          </p:cNvPr>
          <p:cNvSpPr txBox="1"/>
          <p:nvPr/>
        </p:nvSpPr>
        <p:spPr>
          <a:xfrm>
            <a:off x="6736026" y="5112436"/>
            <a:ext cx="26698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lang="en-US" i="1" dirty="0"/>
          </a:p>
        </p:txBody>
      </p:sp>
      <p:sp>
        <p:nvSpPr>
          <p:cNvPr id="33" name="TextBox 32">
            <a:extLst>
              <a:ext uri="{FF2B5EF4-FFF2-40B4-BE49-F238E27FC236}">
                <a16:creationId xmlns:a16="http://schemas.microsoft.com/office/drawing/2014/main" id="{96BD49E6-3FD5-49D4-9F22-325E333B92FF}"/>
              </a:ext>
            </a:extLst>
          </p:cNvPr>
          <p:cNvSpPr txBox="1"/>
          <p:nvPr/>
        </p:nvSpPr>
        <p:spPr>
          <a:xfrm>
            <a:off x="2785726" y="2898934"/>
            <a:ext cx="26698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endParaRPr lang="en-US" i="1" dirty="0"/>
          </a:p>
        </p:txBody>
      </p:sp>
      <p:pic>
        <p:nvPicPr>
          <p:cNvPr id="6" name="Audio 5">
            <a:hlinkClick r:id="" action="ppaction://media"/>
            <a:extLst>
              <a:ext uri="{FF2B5EF4-FFF2-40B4-BE49-F238E27FC236}">
                <a16:creationId xmlns:a16="http://schemas.microsoft.com/office/drawing/2014/main" id="{53B21CB2-5009-4418-8DE6-0DF4D25F202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32183081"/>
      </p:ext>
    </p:extLst>
  </p:cSld>
  <p:clrMapOvr>
    <a:masterClrMapping/>
  </p:clrMapOvr>
  <mc:AlternateContent xmlns:mc="http://schemas.openxmlformats.org/markup-compatibility/2006" xmlns:p14="http://schemas.microsoft.com/office/powerpoint/2010/main">
    <mc:Choice Requires="p14">
      <p:transition spd="slow" p14:dur="2000" advTm="29914"/>
    </mc:Choice>
    <mc:Fallback xmlns="">
      <p:transition spd="slow" advTm="29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we have these pairs of </a:t>
            </a:r>
            <a:r>
              <a:rPr lang="en-US" i="1" dirty="0">
                <a:latin typeface="Times New Roman" panose="02020603050405020304" pitchFamily="18" charset="0"/>
              </a:rPr>
              <a:t>t-y</a:t>
            </a:r>
            <a:r>
              <a:rPr lang="en-US" dirty="0"/>
              <a:t> points:</a:t>
            </a:r>
          </a:p>
          <a:p>
            <a:pPr marL="0" indent="0" algn="ctr">
              <a:buNone/>
            </a:pPr>
            <a:r>
              <a:rPr lang="en-US" dirty="0">
                <a:latin typeface="Times New Roman" panose="02020603050405020304" pitchFamily="18" charset="0"/>
              </a:rPr>
              <a:t>(0, 4.3), (1, 4.6), (2, 4.7), (3, 4.9), (4, 5.0)</a:t>
            </a:r>
          </a:p>
          <a:p>
            <a:endParaRPr lang="en-US" dirty="0"/>
          </a:p>
          <a:p>
            <a:r>
              <a:rPr lang="en-US" dirty="0"/>
              <a:t>Suppose we want to find the best fitting line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at</a:t>
            </a:r>
            <a:r>
              <a:rPr lang="en-US" dirty="0">
                <a:latin typeface="Times New Roman" panose="02020603050405020304" pitchFamily="18" charset="0"/>
              </a:rPr>
              <a:t> + </a:t>
            </a:r>
            <a:r>
              <a:rPr lang="en-US" i="1" dirty="0">
                <a:latin typeface="Times New Roman" panose="02020603050405020304" pitchFamily="18" charset="0"/>
              </a:rPr>
              <a:t>b</a:t>
            </a:r>
            <a:endParaRPr lang="en-US" dirty="0">
              <a:latin typeface="Times New Roman" panose="02020603050405020304" pitchFamily="18" charset="0"/>
            </a:endParaRPr>
          </a:p>
          <a:p>
            <a:pPr lvl="1"/>
            <a:r>
              <a:rPr lang="en-US" dirty="0"/>
              <a:t>Thus, we have five equations in two unknowns:</a:t>
            </a:r>
          </a:p>
          <a:p>
            <a:pPr marL="457200" lvl="1" indent="0" algn="ctr">
              <a:buNone/>
            </a:pPr>
            <a:r>
              <a:rPr lang="en-US" dirty="0">
                <a:latin typeface="Times New Roman" panose="02020603050405020304" pitchFamily="18" charset="0"/>
              </a:rPr>
              <a:t>0</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4.3</a:t>
            </a:r>
          </a:p>
          <a:p>
            <a:pPr marL="457200" lvl="1" indent="0" algn="ctr">
              <a:buNone/>
            </a:pPr>
            <a:r>
              <a:rPr lang="en-US" dirty="0">
                <a:latin typeface="Times New Roman" panose="02020603050405020304" pitchFamily="18" charset="0"/>
              </a:rPr>
              <a:t>1</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4.6</a:t>
            </a:r>
          </a:p>
          <a:p>
            <a:pPr marL="457200" lvl="1" indent="0" algn="ctr">
              <a:buNone/>
            </a:pPr>
            <a:r>
              <a:rPr lang="en-US" dirty="0">
                <a:latin typeface="Times New Roman" panose="02020603050405020304" pitchFamily="18" charset="0"/>
              </a:rPr>
              <a:t>2</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4.7</a:t>
            </a:r>
            <a:endParaRPr lang="en-US" i="1" dirty="0">
              <a:latin typeface="Times New Roman" panose="02020603050405020304" pitchFamily="18" charset="0"/>
            </a:endParaRPr>
          </a:p>
          <a:p>
            <a:pPr marL="457200" lvl="1" indent="0" algn="ctr">
              <a:buNone/>
            </a:pPr>
            <a:r>
              <a:rPr lang="en-US" dirty="0">
                <a:latin typeface="Times New Roman" panose="02020603050405020304" pitchFamily="18" charset="0"/>
              </a:rPr>
              <a:t>3</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4.9</a:t>
            </a:r>
          </a:p>
          <a:p>
            <a:pPr marL="457200" lvl="1" indent="0" algn="ctr">
              <a:buNone/>
            </a:pPr>
            <a:r>
              <a:rPr lang="en-US" dirty="0">
                <a:latin typeface="Times New Roman" panose="02020603050405020304" pitchFamily="18" charset="0"/>
              </a:rPr>
              <a:t>4</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5.0</a:t>
            </a:r>
            <a:endParaRPr lang="en-US" i="1" dirty="0">
              <a:latin typeface="Times New Roman" panose="02020603050405020304" pitchFamily="18" charset="0"/>
            </a:endParaRPr>
          </a:p>
          <a:p>
            <a:pPr marL="457200" lvl="1" indent="0" algn="ctr">
              <a:buNone/>
            </a:pPr>
            <a:endParaRPr lang="en-US" i="1" dirty="0"/>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10" name="Object 9">
            <a:extLst>
              <a:ext uri="{FF2B5EF4-FFF2-40B4-BE49-F238E27FC236}">
                <a16:creationId xmlns:a16="http://schemas.microsoft.com/office/drawing/2014/main" id="{34107051-D87E-4100-B645-6EABE2F4EFF0}"/>
              </a:ext>
            </a:extLst>
          </p:cNvPr>
          <p:cNvGraphicFramePr>
            <a:graphicFrameLocks noChangeAspect="1"/>
          </p:cNvGraphicFramePr>
          <p:nvPr>
            <p:extLst>
              <p:ext uri="{D42A27DB-BD31-4B8C-83A1-F6EECF244321}">
                <p14:modId xmlns:p14="http://schemas.microsoft.com/office/powerpoint/2010/main" val="3168471137"/>
              </p:ext>
            </p:extLst>
          </p:nvPr>
        </p:nvGraphicFramePr>
        <p:xfrm>
          <a:off x="6000750" y="4023518"/>
          <a:ext cx="1238250" cy="2260600"/>
        </p:xfrm>
        <a:graphic>
          <a:graphicData uri="http://schemas.openxmlformats.org/presentationml/2006/ole">
            <mc:AlternateContent xmlns:mc="http://schemas.openxmlformats.org/markup-compatibility/2006">
              <mc:Choice xmlns:v="urn:schemas-microsoft-com:vml" Requires="v">
                <p:oleObj spid="_x0000_s579602" name="Equation" r:id="rId6" imgW="533160" imgH="977760" progId="Equation.DSMT4">
                  <p:embed/>
                </p:oleObj>
              </mc:Choice>
              <mc:Fallback>
                <p:oleObj name="Equation" r:id="rId6" imgW="533160" imgH="977760" progId="Equation.DSMT4">
                  <p:embed/>
                  <p:pic>
                    <p:nvPicPr>
                      <p:cNvPr id="13" name="Object 12">
                        <a:extLst>
                          <a:ext uri="{FF2B5EF4-FFF2-40B4-BE49-F238E27FC236}">
                            <a16:creationId xmlns:a16="http://schemas.microsoft.com/office/drawing/2014/main" id="{CD30014E-9FB1-4132-B90F-84D746174A70}"/>
                          </a:ext>
                        </a:extLst>
                      </p:cNvPr>
                      <p:cNvPicPr/>
                      <p:nvPr/>
                    </p:nvPicPr>
                    <p:blipFill>
                      <a:blip r:embed="rId7"/>
                      <a:stretch>
                        <a:fillRect/>
                      </a:stretch>
                    </p:blipFill>
                    <p:spPr>
                      <a:xfrm>
                        <a:off x="6000750" y="4023518"/>
                        <a:ext cx="1238250" cy="22606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1BDEA15E-7902-47B6-8E26-DBD8B62B5042}"/>
              </a:ext>
            </a:extLst>
          </p:cNvPr>
          <p:cNvGraphicFramePr>
            <a:graphicFrameLocks noChangeAspect="1"/>
          </p:cNvGraphicFramePr>
          <p:nvPr>
            <p:extLst>
              <p:ext uri="{D42A27DB-BD31-4B8C-83A1-F6EECF244321}">
                <p14:modId xmlns:p14="http://schemas.microsoft.com/office/powerpoint/2010/main" val="265125204"/>
              </p:ext>
            </p:extLst>
          </p:nvPr>
        </p:nvGraphicFramePr>
        <p:xfrm>
          <a:off x="1055687" y="4231481"/>
          <a:ext cx="2439988" cy="2052637"/>
        </p:xfrm>
        <a:graphic>
          <a:graphicData uri="http://schemas.openxmlformats.org/presentationml/2006/ole">
            <mc:AlternateContent xmlns:mc="http://schemas.openxmlformats.org/markup-compatibility/2006">
              <mc:Choice xmlns:v="urn:schemas-microsoft-com:vml" Requires="v">
                <p:oleObj spid="_x0000_s579603" name="Equation" r:id="rId8" imgW="1155600" imgH="977760" progId="Equation.DSMT4">
                  <p:embed/>
                </p:oleObj>
              </mc:Choice>
              <mc:Fallback>
                <p:oleObj name="Equation" r:id="rId8" imgW="1155600" imgH="977760" progId="Equation.DSMT4">
                  <p:embed/>
                  <p:pic>
                    <p:nvPicPr>
                      <p:cNvPr id="19" name="Object 18">
                        <a:extLst>
                          <a:ext uri="{FF2B5EF4-FFF2-40B4-BE49-F238E27FC236}">
                            <a16:creationId xmlns:a16="http://schemas.microsoft.com/office/drawing/2014/main" id="{FD57B650-ABBF-4AC2-980D-D003AF1C17C5}"/>
                          </a:ext>
                        </a:extLst>
                      </p:cNvPr>
                      <p:cNvPicPr/>
                      <p:nvPr/>
                    </p:nvPicPr>
                    <p:blipFill>
                      <a:blip r:embed="rId9"/>
                      <a:stretch>
                        <a:fillRect/>
                      </a:stretch>
                    </p:blipFill>
                    <p:spPr>
                      <a:xfrm>
                        <a:off x="1055687" y="4231481"/>
                        <a:ext cx="2439988" cy="2052637"/>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D3653A8A-81F2-40DA-9C4A-0F678661C9C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05310220"/>
      </p:ext>
    </p:extLst>
  </p:cSld>
  <p:clrMapOvr>
    <a:masterClrMapping/>
  </p:clrMapOvr>
  <mc:AlternateContent xmlns:mc="http://schemas.openxmlformats.org/markup-compatibility/2006" xmlns:p14="http://schemas.microsoft.com/office/powerpoint/2010/main">
    <mc:Choice Requires="p14">
      <p:transition spd="slow" p14:dur="2000" advTm="77675"/>
    </mc:Choice>
    <mc:Fallback xmlns="">
      <p:transition spd="slow" advTm="7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we have these pairs of </a:t>
            </a:r>
            <a:r>
              <a:rPr lang="en-US" i="1" dirty="0">
                <a:latin typeface="Times New Roman" panose="02020603050405020304" pitchFamily="18" charset="0"/>
              </a:rPr>
              <a:t>t-y</a:t>
            </a:r>
            <a:r>
              <a:rPr lang="en-US" dirty="0"/>
              <a:t> points:</a:t>
            </a:r>
          </a:p>
          <a:p>
            <a:pPr marL="0" indent="0" algn="ctr">
              <a:buNone/>
            </a:pPr>
            <a:r>
              <a:rPr lang="en-US" dirty="0">
                <a:latin typeface="Times New Roman" panose="02020603050405020304" pitchFamily="18" charset="0"/>
              </a:rPr>
              <a:t>(0, 4.3), (1, 4.6), (2, 4.7), (3, 4.9), (4, 5.0)</a:t>
            </a:r>
          </a:p>
          <a:p>
            <a:endParaRPr lang="en-US" dirty="0"/>
          </a:p>
          <a:p>
            <a:endParaRPr lang="en-US" dirty="0"/>
          </a:p>
          <a:p>
            <a:pPr lvl="1"/>
            <a:r>
              <a:rPr lang="en-US" dirty="0"/>
              <a:t>Therefore, we must define </a:t>
            </a:r>
          </a:p>
          <a:p>
            <a:pPr marL="457200" lvl="1" indent="0" algn="ctr">
              <a:buNone/>
            </a:pPr>
            <a:r>
              <a:rPr lang="en-US" dirty="0">
                <a:latin typeface="Times New Roman" panose="02020603050405020304" pitchFamily="18" charset="0"/>
              </a:rPr>
              <a:t>0</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4.3</a:t>
            </a:r>
          </a:p>
          <a:p>
            <a:pPr marL="457200" lvl="1" indent="0" algn="ctr">
              <a:buNone/>
            </a:pPr>
            <a:r>
              <a:rPr lang="en-US" dirty="0">
                <a:latin typeface="Times New Roman" panose="02020603050405020304" pitchFamily="18" charset="0"/>
              </a:rPr>
              <a:t>1</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4.6</a:t>
            </a:r>
          </a:p>
          <a:p>
            <a:pPr marL="457200" lvl="1" indent="0" algn="ctr">
              <a:buNone/>
            </a:pPr>
            <a:r>
              <a:rPr lang="en-US" dirty="0">
                <a:latin typeface="Times New Roman" panose="02020603050405020304" pitchFamily="18" charset="0"/>
              </a:rPr>
              <a:t>2</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4.7</a:t>
            </a:r>
            <a:endParaRPr lang="en-US" i="1" dirty="0">
              <a:latin typeface="Times New Roman" panose="02020603050405020304" pitchFamily="18" charset="0"/>
            </a:endParaRPr>
          </a:p>
          <a:p>
            <a:pPr marL="457200" lvl="1" indent="0" algn="ctr">
              <a:buNone/>
            </a:pPr>
            <a:r>
              <a:rPr lang="en-US" dirty="0">
                <a:latin typeface="Times New Roman" panose="02020603050405020304" pitchFamily="18" charset="0"/>
              </a:rPr>
              <a:t>3</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4.9</a:t>
            </a:r>
          </a:p>
          <a:p>
            <a:pPr marL="457200" lvl="1" indent="0" algn="ctr">
              <a:buNone/>
            </a:pPr>
            <a:r>
              <a:rPr lang="en-US" dirty="0">
                <a:latin typeface="Times New Roman" panose="02020603050405020304" pitchFamily="18" charset="0"/>
              </a:rPr>
              <a:t>4</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 5.0</a:t>
            </a:r>
            <a:endParaRPr lang="en-US" i="1" dirty="0">
              <a:latin typeface="Times New Roman" panose="02020603050405020304" pitchFamily="18" charset="0"/>
            </a:endParaRPr>
          </a:p>
          <a:p>
            <a:pPr marL="457200" lvl="1" indent="0" algn="ctr">
              <a:buNone/>
            </a:pPr>
            <a:endParaRPr lang="en-US" i="1" dirty="0"/>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graphicFrame>
        <p:nvGraphicFramePr>
          <p:cNvPr id="9" name="Object 8">
            <a:extLst>
              <a:ext uri="{FF2B5EF4-FFF2-40B4-BE49-F238E27FC236}">
                <a16:creationId xmlns:a16="http://schemas.microsoft.com/office/drawing/2014/main" id="{817E54FA-E4A2-4A92-A61E-1EFB73FA00BB}"/>
              </a:ext>
            </a:extLst>
          </p:cNvPr>
          <p:cNvGraphicFramePr>
            <a:graphicFrameLocks noChangeAspect="1"/>
          </p:cNvGraphicFramePr>
          <p:nvPr>
            <p:extLst>
              <p:ext uri="{D42A27DB-BD31-4B8C-83A1-F6EECF244321}">
                <p14:modId xmlns:p14="http://schemas.microsoft.com/office/powerpoint/2010/main" val="3157169710"/>
              </p:ext>
            </p:extLst>
          </p:nvPr>
        </p:nvGraphicFramePr>
        <p:xfrm>
          <a:off x="1952091" y="3631882"/>
          <a:ext cx="1420812" cy="2052637"/>
        </p:xfrm>
        <a:graphic>
          <a:graphicData uri="http://schemas.openxmlformats.org/presentationml/2006/ole">
            <mc:AlternateContent xmlns:mc="http://schemas.openxmlformats.org/markup-compatibility/2006">
              <mc:Choice xmlns:v="urn:schemas-microsoft-com:vml" Requires="v">
                <p:oleObj spid="_x0000_s580624" name="Equation" r:id="rId6" imgW="672840" imgH="977760" progId="Equation.DSMT4">
                  <p:embed/>
                </p:oleObj>
              </mc:Choice>
              <mc:Fallback>
                <p:oleObj name="Equation" r:id="rId6" imgW="672840" imgH="977760" progId="Equation.DSMT4">
                  <p:embed/>
                  <p:pic>
                    <p:nvPicPr>
                      <p:cNvPr id="13" name="Object 12">
                        <a:extLst>
                          <a:ext uri="{FF2B5EF4-FFF2-40B4-BE49-F238E27FC236}">
                            <a16:creationId xmlns:a16="http://schemas.microsoft.com/office/drawing/2014/main" id="{1BDEA15E-7902-47B6-8E26-DBD8B62B5042}"/>
                          </a:ext>
                        </a:extLst>
                      </p:cNvPr>
                      <p:cNvPicPr/>
                      <p:nvPr/>
                    </p:nvPicPr>
                    <p:blipFill>
                      <a:blip r:embed="rId7"/>
                      <a:stretch>
                        <a:fillRect/>
                      </a:stretch>
                    </p:blipFill>
                    <p:spPr>
                      <a:xfrm>
                        <a:off x="1952091" y="3631882"/>
                        <a:ext cx="1420812" cy="2052637"/>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18FF3E2A-7AD3-47C6-A9BC-A55FAA18FC0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graphicFrame>
        <p:nvGraphicFramePr>
          <p:cNvPr id="16" name="Object 15">
            <a:extLst>
              <a:ext uri="{FF2B5EF4-FFF2-40B4-BE49-F238E27FC236}">
                <a16:creationId xmlns:a16="http://schemas.microsoft.com/office/drawing/2014/main" id="{33CD4B41-BF1D-4AAD-87B3-3C4CE00B7906}"/>
              </a:ext>
            </a:extLst>
          </p:cNvPr>
          <p:cNvGraphicFramePr>
            <a:graphicFrameLocks noChangeAspect="1"/>
          </p:cNvGraphicFramePr>
          <p:nvPr>
            <p:extLst>
              <p:ext uri="{D42A27DB-BD31-4B8C-83A1-F6EECF244321}">
                <p14:modId xmlns:p14="http://schemas.microsoft.com/office/powerpoint/2010/main" val="816804986"/>
              </p:ext>
            </p:extLst>
          </p:nvPr>
        </p:nvGraphicFramePr>
        <p:xfrm>
          <a:off x="6000750" y="4023518"/>
          <a:ext cx="1238250" cy="2260600"/>
        </p:xfrm>
        <a:graphic>
          <a:graphicData uri="http://schemas.openxmlformats.org/presentationml/2006/ole">
            <mc:AlternateContent xmlns:mc="http://schemas.openxmlformats.org/markup-compatibility/2006">
              <mc:Choice xmlns:v="urn:schemas-microsoft-com:vml" Requires="v">
                <p:oleObj spid="_x0000_s580625" name="Equation" r:id="rId9" imgW="533160" imgH="977760" progId="Equation.DSMT4">
                  <p:embed/>
                </p:oleObj>
              </mc:Choice>
              <mc:Fallback>
                <p:oleObj name="Equation" r:id="rId9" imgW="533160" imgH="977760" progId="Equation.DSMT4">
                  <p:embed/>
                  <p:pic>
                    <p:nvPicPr>
                      <p:cNvPr id="10" name="Object 9">
                        <a:extLst>
                          <a:ext uri="{FF2B5EF4-FFF2-40B4-BE49-F238E27FC236}">
                            <a16:creationId xmlns:a16="http://schemas.microsoft.com/office/drawing/2014/main" id="{34107051-D87E-4100-B645-6EABE2F4EFF0}"/>
                          </a:ext>
                        </a:extLst>
                      </p:cNvPr>
                      <p:cNvPicPr/>
                      <p:nvPr/>
                    </p:nvPicPr>
                    <p:blipFill>
                      <a:blip r:embed="rId10"/>
                      <a:stretch>
                        <a:fillRect/>
                      </a:stretch>
                    </p:blipFill>
                    <p:spPr>
                      <a:xfrm>
                        <a:off x="6000750" y="4023518"/>
                        <a:ext cx="1238250" cy="22606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497815052"/>
      </p:ext>
    </p:extLst>
  </p:cSld>
  <p:clrMapOvr>
    <a:masterClrMapping/>
  </p:clrMapOvr>
  <mc:AlternateContent xmlns:mc="http://schemas.openxmlformats.org/markup-compatibility/2006" xmlns:p14="http://schemas.microsoft.com/office/powerpoint/2010/main">
    <mc:Choice Requires="p14">
      <p:transition spd="slow" p14:dur="2000" advTm="15636"/>
    </mc:Choice>
    <mc:Fallback xmlns="">
      <p:transition spd="slow" advTm="15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Next we calculate:</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r>
              <a:rPr lang="en-US" dirty="0"/>
              <a:t>Thus, the best-fitting line is </a:t>
            </a:r>
            <a:r>
              <a:rPr lang="en-US" i="1" dirty="0">
                <a:latin typeface="Times New Roman" panose="02020603050405020304" pitchFamily="18" charset="0"/>
              </a:rPr>
              <a:t>y</a:t>
            </a:r>
            <a:r>
              <a:rPr lang="en-US" dirty="0">
                <a:latin typeface="Times New Roman" panose="02020603050405020304" pitchFamily="18" charset="0"/>
              </a:rPr>
              <a:t> = 0.17</a:t>
            </a:r>
            <a:r>
              <a:rPr lang="en-US" i="1" dirty="0">
                <a:latin typeface="Times New Roman" panose="02020603050405020304" pitchFamily="18" charset="0"/>
              </a:rPr>
              <a:t>t</a:t>
            </a:r>
            <a:r>
              <a:rPr lang="en-US" dirty="0">
                <a:latin typeface="Times New Roman" panose="02020603050405020304" pitchFamily="18" charset="0"/>
              </a:rPr>
              <a:t> + 4.36</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11" name="Object 10">
            <a:extLst>
              <a:ext uri="{FF2B5EF4-FFF2-40B4-BE49-F238E27FC236}">
                <a16:creationId xmlns:a16="http://schemas.microsoft.com/office/drawing/2014/main" id="{1C0D0EBB-5A4A-4BE0-8F5E-41B829663DC3}"/>
              </a:ext>
            </a:extLst>
          </p:cNvPr>
          <p:cNvGraphicFramePr>
            <a:graphicFrameLocks noChangeAspect="1"/>
          </p:cNvGraphicFramePr>
          <p:nvPr>
            <p:extLst>
              <p:ext uri="{D42A27DB-BD31-4B8C-83A1-F6EECF244321}">
                <p14:modId xmlns:p14="http://schemas.microsoft.com/office/powerpoint/2010/main" val="3122544882"/>
              </p:ext>
            </p:extLst>
          </p:nvPr>
        </p:nvGraphicFramePr>
        <p:xfrm>
          <a:off x="304800" y="1438686"/>
          <a:ext cx="5362575" cy="2052637"/>
        </p:xfrm>
        <a:graphic>
          <a:graphicData uri="http://schemas.openxmlformats.org/presentationml/2006/ole">
            <mc:AlternateContent xmlns:mc="http://schemas.openxmlformats.org/markup-compatibility/2006">
              <mc:Choice xmlns:v="urn:schemas-microsoft-com:vml" Requires="v">
                <p:oleObj spid="_x0000_s581654" name="Equation" r:id="rId6" imgW="2539800" imgH="977760" progId="Equation.DSMT4">
                  <p:embed/>
                </p:oleObj>
              </mc:Choice>
              <mc:Fallback>
                <p:oleObj name="Equation" r:id="rId6" imgW="2539800" imgH="977760" progId="Equation.DSMT4">
                  <p:embed/>
                  <p:pic>
                    <p:nvPicPr>
                      <p:cNvPr id="11" name="Object 10">
                        <a:extLst>
                          <a:ext uri="{FF2B5EF4-FFF2-40B4-BE49-F238E27FC236}">
                            <a16:creationId xmlns:a16="http://schemas.microsoft.com/office/drawing/2014/main" id="{1C0D0EBB-5A4A-4BE0-8F5E-41B829663DC3}"/>
                          </a:ext>
                        </a:extLst>
                      </p:cNvPr>
                      <p:cNvPicPr/>
                      <p:nvPr/>
                    </p:nvPicPr>
                    <p:blipFill>
                      <a:blip r:embed="rId7"/>
                      <a:stretch>
                        <a:fillRect/>
                      </a:stretch>
                    </p:blipFill>
                    <p:spPr>
                      <a:xfrm>
                        <a:off x="304800" y="1438686"/>
                        <a:ext cx="5362575" cy="20526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197C132-7353-4181-A5F3-F9D539029061}"/>
              </a:ext>
            </a:extLst>
          </p:cNvPr>
          <p:cNvGraphicFramePr>
            <a:graphicFrameLocks noChangeAspect="1"/>
          </p:cNvGraphicFramePr>
          <p:nvPr>
            <p:extLst>
              <p:ext uri="{D42A27DB-BD31-4B8C-83A1-F6EECF244321}">
                <p14:modId xmlns:p14="http://schemas.microsoft.com/office/powerpoint/2010/main" val="755667697"/>
              </p:ext>
            </p:extLst>
          </p:nvPr>
        </p:nvGraphicFramePr>
        <p:xfrm>
          <a:off x="4325938" y="2280253"/>
          <a:ext cx="4665662" cy="2052637"/>
        </p:xfrm>
        <a:graphic>
          <a:graphicData uri="http://schemas.openxmlformats.org/presentationml/2006/ole">
            <mc:AlternateContent xmlns:mc="http://schemas.openxmlformats.org/markup-compatibility/2006">
              <mc:Choice xmlns:v="urn:schemas-microsoft-com:vml" Requires="v">
                <p:oleObj spid="_x0000_s581655" name="Equation" r:id="rId8" imgW="2209680" imgH="977760" progId="Equation.DSMT4">
                  <p:embed/>
                </p:oleObj>
              </mc:Choice>
              <mc:Fallback>
                <p:oleObj name="Equation" r:id="rId8" imgW="2209680" imgH="977760" progId="Equation.DSMT4">
                  <p:embed/>
                  <p:pic>
                    <p:nvPicPr>
                      <p:cNvPr id="15" name="Object 14">
                        <a:extLst>
                          <a:ext uri="{FF2B5EF4-FFF2-40B4-BE49-F238E27FC236}">
                            <a16:creationId xmlns:a16="http://schemas.microsoft.com/office/drawing/2014/main" id="{D197C132-7353-4181-A5F3-F9D539029061}"/>
                          </a:ext>
                        </a:extLst>
                      </p:cNvPr>
                      <p:cNvPicPr/>
                      <p:nvPr/>
                    </p:nvPicPr>
                    <p:blipFill>
                      <a:blip r:embed="rId9"/>
                      <a:stretch>
                        <a:fillRect/>
                      </a:stretch>
                    </p:blipFill>
                    <p:spPr>
                      <a:xfrm>
                        <a:off x="4325938" y="2280253"/>
                        <a:ext cx="4665662" cy="205263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2154AE5-5DB6-4E5A-A75A-E2244D1E1093}"/>
              </a:ext>
            </a:extLst>
          </p:cNvPr>
          <p:cNvGraphicFramePr>
            <a:graphicFrameLocks noChangeAspect="1"/>
          </p:cNvGraphicFramePr>
          <p:nvPr>
            <p:extLst>
              <p:ext uri="{D42A27DB-BD31-4B8C-83A1-F6EECF244321}">
                <p14:modId xmlns:p14="http://schemas.microsoft.com/office/powerpoint/2010/main" val="531021160"/>
              </p:ext>
            </p:extLst>
          </p:nvPr>
        </p:nvGraphicFramePr>
        <p:xfrm>
          <a:off x="1730375" y="3652837"/>
          <a:ext cx="2443163" cy="825500"/>
        </p:xfrm>
        <a:graphic>
          <a:graphicData uri="http://schemas.openxmlformats.org/presentationml/2006/ole">
            <mc:AlternateContent xmlns:mc="http://schemas.openxmlformats.org/markup-compatibility/2006">
              <mc:Choice xmlns:v="urn:schemas-microsoft-com:vml" Requires="v">
                <p:oleObj spid="_x0000_s581656" name="Equation" r:id="rId10" imgW="1155600" imgH="393480" progId="Equation.DSMT4">
                  <p:embed/>
                </p:oleObj>
              </mc:Choice>
              <mc:Fallback>
                <p:oleObj name="Equation" r:id="rId10" imgW="1155600" imgH="393480" progId="Equation.DSMT4">
                  <p:embed/>
                  <p:pic>
                    <p:nvPicPr>
                      <p:cNvPr id="11" name="Object 10">
                        <a:extLst>
                          <a:ext uri="{FF2B5EF4-FFF2-40B4-BE49-F238E27FC236}">
                            <a16:creationId xmlns:a16="http://schemas.microsoft.com/office/drawing/2014/main" id="{1C0D0EBB-5A4A-4BE0-8F5E-41B829663DC3}"/>
                          </a:ext>
                        </a:extLst>
                      </p:cNvPr>
                      <p:cNvPicPr/>
                      <p:nvPr/>
                    </p:nvPicPr>
                    <p:blipFill>
                      <a:blip r:embed="rId11"/>
                      <a:stretch>
                        <a:fillRect/>
                      </a:stretch>
                    </p:blipFill>
                    <p:spPr>
                      <a:xfrm>
                        <a:off x="1730375" y="3652837"/>
                        <a:ext cx="2443163" cy="8255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6558197-C2B2-402C-815E-3A2D24D70A74}"/>
              </a:ext>
            </a:extLst>
          </p:cNvPr>
          <p:cNvGraphicFramePr>
            <a:graphicFrameLocks noChangeAspect="1"/>
          </p:cNvGraphicFramePr>
          <p:nvPr>
            <p:extLst>
              <p:ext uri="{D42A27DB-BD31-4B8C-83A1-F6EECF244321}">
                <p14:modId xmlns:p14="http://schemas.microsoft.com/office/powerpoint/2010/main" val="2817349658"/>
              </p:ext>
            </p:extLst>
          </p:nvPr>
        </p:nvGraphicFramePr>
        <p:xfrm>
          <a:off x="4131809" y="4388945"/>
          <a:ext cx="1260475" cy="825500"/>
        </p:xfrm>
        <a:graphic>
          <a:graphicData uri="http://schemas.openxmlformats.org/presentationml/2006/ole">
            <mc:AlternateContent xmlns:mc="http://schemas.openxmlformats.org/markup-compatibility/2006">
              <mc:Choice xmlns:v="urn:schemas-microsoft-com:vml" Requires="v">
                <p:oleObj spid="_x0000_s581657" name="Equation" r:id="rId12" imgW="596880" imgH="393480" progId="Equation.DSMT4">
                  <p:embed/>
                </p:oleObj>
              </mc:Choice>
              <mc:Fallback>
                <p:oleObj name="Equation" r:id="rId12" imgW="596880" imgH="393480" progId="Equation.DSMT4">
                  <p:embed/>
                  <p:pic>
                    <p:nvPicPr>
                      <p:cNvPr id="13" name="Object 12">
                        <a:extLst>
                          <a:ext uri="{FF2B5EF4-FFF2-40B4-BE49-F238E27FC236}">
                            <a16:creationId xmlns:a16="http://schemas.microsoft.com/office/drawing/2014/main" id="{02154AE5-5DB6-4E5A-A75A-E2244D1E1093}"/>
                          </a:ext>
                        </a:extLst>
                      </p:cNvPr>
                      <p:cNvPicPr/>
                      <p:nvPr/>
                    </p:nvPicPr>
                    <p:blipFill>
                      <a:blip r:embed="rId13"/>
                      <a:stretch>
                        <a:fillRect/>
                      </a:stretch>
                    </p:blipFill>
                    <p:spPr>
                      <a:xfrm>
                        <a:off x="4131809" y="4388945"/>
                        <a:ext cx="1260475" cy="825500"/>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535D1EE3-0C7C-4753-B3A5-D1D69BD2AC92}"/>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8194660"/>
      </p:ext>
    </p:extLst>
  </p:cSld>
  <p:clrMapOvr>
    <a:masterClrMapping/>
  </p:clrMapOvr>
  <mc:AlternateContent xmlns:mc="http://schemas.openxmlformats.org/markup-compatibility/2006" xmlns:p14="http://schemas.microsoft.com/office/powerpoint/2010/main">
    <mc:Choice Requires="p14">
      <p:transition spd="slow" p14:dur="2000" advTm="72118"/>
    </mc:Choice>
    <mc:Fallback xmlns="">
      <p:transition spd="slow" advTm="72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89468EA6-F7BA-4B6C-8E01-EC3C6E23FF59}"/>
              </a:ext>
            </a:extLst>
          </p:cNvPr>
          <p:cNvCxnSpPr>
            <a:cxnSpLocks/>
          </p:cNvCxnSpPr>
          <p:nvPr/>
        </p:nvCxnSpPr>
        <p:spPr>
          <a:xfrm flipH="1">
            <a:off x="2805037" y="3455318"/>
            <a:ext cx="3332902" cy="57772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8021A89-B934-47CC-9C7E-78BA9582ABBF}"/>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196F74AF-F4AB-4BD9-8856-AFF41DC4F4FF}"/>
              </a:ext>
            </a:extLst>
          </p:cNvPr>
          <p:cNvSpPr>
            <a:spLocks noGrp="1"/>
          </p:cNvSpPr>
          <p:nvPr>
            <p:ph idx="1"/>
          </p:nvPr>
        </p:nvSpPr>
        <p:spPr/>
        <p:txBody>
          <a:bodyPr/>
          <a:lstStyle/>
          <a:p>
            <a:r>
              <a:rPr lang="en-US" dirty="0"/>
              <a:t>Thus, looking at this result:</a:t>
            </a:r>
          </a:p>
          <a:p>
            <a:pPr marL="0" indent="0" algn="ctr">
              <a:buNone/>
            </a:pPr>
            <a:r>
              <a:rPr lang="en-US" dirty="0">
                <a:latin typeface="Times New Roman" panose="02020603050405020304" pitchFamily="18" charset="0"/>
              </a:rPr>
              <a:t>(0, 4.3), (1, 4.6), (2, 4.7), (3, 4.9), (4, 5.0)</a:t>
            </a:r>
          </a:p>
        </p:txBody>
      </p:sp>
      <p:sp>
        <p:nvSpPr>
          <p:cNvPr id="4" name="Footer Placeholder 3">
            <a:extLst>
              <a:ext uri="{FF2B5EF4-FFF2-40B4-BE49-F238E27FC236}">
                <a16:creationId xmlns:a16="http://schemas.microsoft.com/office/drawing/2014/main" id="{E5C39014-8D8F-4D65-89D0-697E18965B5D}"/>
              </a:ext>
            </a:extLst>
          </p:cNvPr>
          <p:cNvSpPr>
            <a:spLocks noGrp="1"/>
          </p:cNvSpPr>
          <p:nvPr>
            <p:ph type="ftr" sz="quarter" idx="11"/>
          </p:nvPr>
        </p:nvSpPr>
        <p:spPr/>
        <p:txBody>
          <a:bodyPr/>
          <a:lstStyle/>
          <a:p>
            <a:r>
              <a:rPr lang="en-US"/>
              <a:t>Linear regression and least squares</a:t>
            </a:r>
            <a:endParaRPr lang="en-CA" dirty="0"/>
          </a:p>
        </p:txBody>
      </p:sp>
      <p:sp>
        <p:nvSpPr>
          <p:cNvPr id="5" name="Slide Number Placeholder 4">
            <a:extLst>
              <a:ext uri="{FF2B5EF4-FFF2-40B4-BE49-F238E27FC236}">
                <a16:creationId xmlns:a16="http://schemas.microsoft.com/office/drawing/2014/main" id="{D64A5EF7-6D4D-4228-91BD-DF1E8EBC273F}"/>
              </a:ext>
            </a:extLst>
          </p:cNvPr>
          <p:cNvSpPr>
            <a:spLocks noGrp="1"/>
          </p:cNvSpPr>
          <p:nvPr>
            <p:ph type="sldNum" sz="quarter" idx="12"/>
          </p:nvPr>
        </p:nvSpPr>
        <p:spPr/>
        <p:txBody>
          <a:bodyPr/>
          <a:lstStyle/>
          <a:p>
            <a:fld id="{42EF6DC8-DA9C-4533-8A40-BB00A2545AF8}" type="slidenum">
              <a:rPr lang="en-CA" smtClean="0"/>
              <a:pPr/>
              <a:t>17</a:t>
            </a:fld>
            <a:endParaRPr lang="en-CA"/>
          </a:p>
        </p:txBody>
      </p:sp>
      <p:cxnSp>
        <p:nvCxnSpPr>
          <p:cNvPr id="10" name="Straight Connector 9">
            <a:extLst>
              <a:ext uri="{FF2B5EF4-FFF2-40B4-BE49-F238E27FC236}">
                <a16:creationId xmlns:a16="http://schemas.microsoft.com/office/drawing/2014/main" id="{351DE895-8E5F-4C1D-B824-61447798D123}"/>
              </a:ext>
            </a:extLst>
          </p:cNvPr>
          <p:cNvCxnSpPr>
            <a:cxnSpLocks/>
          </p:cNvCxnSpPr>
          <p:nvPr/>
        </p:nvCxnSpPr>
        <p:spPr>
          <a:xfrm>
            <a:off x="2799711" y="3106889"/>
            <a:ext cx="0" cy="18256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D392B7-2D2B-46A3-8241-4B3C02684FC8}"/>
              </a:ext>
            </a:extLst>
          </p:cNvPr>
          <p:cNvCxnSpPr>
            <a:cxnSpLocks/>
          </p:cNvCxnSpPr>
          <p:nvPr/>
        </p:nvCxnSpPr>
        <p:spPr>
          <a:xfrm flipH="1">
            <a:off x="2423887" y="5115194"/>
            <a:ext cx="4154601" cy="44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70E935-B05B-4B97-8B2A-4B7842488C1D}"/>
              </a:ext>
            </a:extLst>
          </p:cNvPr>
          <p:cNvCxnSpPr>
            <a:cxnSpLocks/>
          </p:cNvCxnSpPr>
          <p:nvPr/>
        </p:nvCxnSpPr>
        <p:spPr>
          <a:xfrm>
            <a:off x="3626156" y="5119684"/>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76F0F8-5B20-44B6-89A4-032523D0A033}"/>
              </a:ext>
            </a:extLst>
          </p:cNvPr>
          <p:cNvCxnSpPr>
            <a:cxnSpLocks/>
          </p:cNvCxnSpPr>
          <p:nvPr/>
        </p:nvCxnSpPr>
        <p:spPr>
          <a:xfrm>
            <a:off x="4450250" y="5117582"/>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778409-0AF7-479B-81D2-6EAB0C6C3F65}"/>
              </a:ext>
            </a:extLst>
          </p:cNvPr>
          <p:cNvCxnSpPr>
            <a:cxnSpLocks/>
          </p:cNvCxnSpPr>
          <p:nvPr/>
        </p:nvCxnSpPr>
        <p:spPr>
          <a:xfrm>
            <a:off x="5274344" y="5115194"/>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8F7E4B-F36A-47EA-ACBA-09B113CCE607}"/>
              </a:ext>
            </a:extLst>
          </p:cNvPr>
          <p:cNvCxnSpPr>
            <a:cxnSpLocks/>
          </p:cNvCxnSpPr>
          <p:nvPr/>
        </p:nvCxnSpPr>
        <p:spPr>
          <a:xfrm>
            <a:off x="6098438" y="5119663"/>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592CBBA-1D89-4E2B-B93B-77D8A9683D21}"/>
              </a:ext>
            </a:extLst>
          </p:cNvPr>
          <p:cNvSpPr/>
          <p:nvPr/>
        </p:nvSpPr>
        <p:spPr>
          <a:xfrm>
            <a:off x="2773559" y="4041281"/>
            <a:ext cx="45719" cy="514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A4306C-EAE6-4BC1-A110-3423F95CFFA6}"/>
              </a:ext>
            </a:extLst>
          </p:cNvPr>
          <p:cNvSpPr/>
          <p:nvPr/>
        </p:nvSpPr>
        <p:spPr>
          <a:xfrm>
            <a:off x="3608939" y="3796599"/>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9ECC52D-AF93-4B43-AF42-8F76C835F762}"/>
              </a:ext>
            </a:extLst>
          </p:cNvPr>
          <p:cNvSpPr/>
          <p:nvPr/>
        </p:nvSpPr>
        <p:spPr>
          <a:xfrm>
            <a:off x="4444319" y="3719331"/>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7CDFD9F-183F-498E-A65A-242F6E8DEBBB}"/>
              </a:ext>
            </a:extLst>
          </p:cNvPr>
          <p:cNvSpPr/>
          <p:nvPr/>
        </p:nvSpPr>
        <p:spPr>
          <a:xfrm>
            <a:off x="5279699" y="3545478"/>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1CEB73D-95D2-453B-BEAA-B43E249A87CB}"/>
              </a:ext>
            </a:extLst>
          </p:cNvPr>
          <p:cNvSpPr/>
          <p:nvPr/>
        </p:nvSpPr>
        <p:spPr>
          <a:xfrm>
            <a:off x="6115079" y="3461757"/>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14247E3F-B665-4A36-9107-DB7126DA174D}"/>
              </a:ext>
            </a:extLst>
          </p:cNvPr>
          <p:cNvCxnSpPr>
            <a:cxnSpLocks/>
          </p:cNvCxnSpPr>
          <p:nvPr/>
        </p:nvCxnSpPr>
        <p:spPr>
          <a:xfrm rot="5400000">
            <a:off x="2722175" y="4238209"/>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35DE1E7-422E-497A-AAC4-6DB7B910B61F}"/>
              </a:ext>
            </a:extLst>
          </p:cNvPr>
          <p:cNvCxnSpPr>
            <a:cxnSpLocks/>
          </p:cNvCxnSpPr>
          <p:nvPr/>
        </p:nvCxnSpPr>
        <p:spPr>
          <a:xfrm rot="5400000">
            <a:off x="2726354" y="3423219"/>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C09A27-211A-4866-B88F-FAD2CBCAE948}"/>
              </a:ext>
            </a:extLst>
          </p:cNvPr>
          <p:cNvCxnSpPr>
            <a:cxnSpLocks/>
          </p:cNvCxnSpPr>
          <p:nvPr/>
        </p:nvCxnSpPr>
        <p:spPr>
          <a:xfrm flipH="1">
            <a:off x="2715641" y="4928824"/>
            <a:ext cx="85670" cy="39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1E8D6A1-449A-405A-AE73-A294BE44D16C}"/>
              </a:ext>
            </a:extLst>
          </p:cNvPr>
          <p:cNvCxnSpPr>
            <a:cxnSpLocks/>
          </p:cNvCxnSpPr>
          <p:nvPr/>
        </p:nvCxnSpPr>
        <p:spPr>
          <a:xfrm flipH="1" flipV="1">
            <a:off x="2715641" y="4968126"/>
            <a:ext cx="159823" cy="362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B0347A7-7EE5-49BC-9FB9-63EBEA57347A}"/>
              </a:ext>
            </a:extLst>
          </p:cNvPr>
          <p:cNvCxnSpPr>
            <a:cxnSpLocks/>
          </p:cNvCxnSpPr>
          <p:nvPr/>
        </p:nvCxnSpPr>
        <p:spPr>
          <a:xfrm flipH="1">
            <a:off x="2789794" y="5002574"/>
            <a:ext cx="85670" cy="39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B1D0DC1-B863-471A-8748-5CB59831103B}"/>
              </a:ext>
            </a:extLst>
          </p:cNvPr>
          <p:cNvCxnSpPr/>
          <p:nvPr/>
        </p:nvCxnSpPr>
        <p:spPr>
          <a:xfrm>
            <a:off x="2789794" y="5041875"/>
            <a:ext cx="0" cy="378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AF8EDF-BDC4-4BD4-AC47-DDB2F3DC69EC}"/>
              </a:ext>
            </a:extLst>
          </p:cNvPr>
          <p:cNvSpPr txBox="1"/>
          <p:nvPr/>
        </p:nvSpPr>
        <p:spPr>
          <a:xfrm>
            <a:off x="2324499" y="4096142"/>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4</a:t>
            </a:r>
            <a:endParaRPr lang="en-US" dirty="0"/>
          </a:p>
        </p:txBody>
      </p:sp>
      <p:sp>
        <p:nvSpPr>
          <p:cNvPr id="66" name="TextBox 65">
            <a:extLst>
              <a:ext uri="{FF2B5EF4-FFF2-40B4-BE49-F238E27FC236}">
                <a16:creationId xmlns:a16="http://schemas.microsoft.com/office/drawing/2014/main" id="{BAC38A85-EFC6-49E8-9528-53C132DE5887}"/>
              </a:ext>
            </a:extLst>
          </p:cNvPr>
          <p:cNvSpPr txBox="1"/>
          <p:nvPr/>
        </p:nvSpPr>
        <p:spPr>
          <a:xfrm>
            <a:off x="2315915" y="3276196"/>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5</a:t>
            </a:r>
            <a:endParaRPr lang="en-US" dirty="0"/>
          </a:p>
        </p:txBody>
      </p:sp>
      <p:sp>
        <p:nvSpPr>
          <p:cNvPr id="67" name="TextBox 66">
            <a:extLst>
              <a:ext uri="{FF2B5EF4-FFF2-40B4-BE49-F238E27FC236}">
                <a16:creationId xmlns:a16="http://schemas.microsoft.com/office/drawing/2014/main" id="{FC7B4F76-DC42-4387-B264-67831233A1B4}"/>
              </a:ext>
            </a:extLst>
          </p:cNvPr>
          <p:cNvSpPr txBox="1"/>
          <p:nvPr/>
        </p:nvSpPr>
        <p:spPr>
          <a:xfrm>
            <a:off x="3467187" y="5211504"/>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68" name="TextBox 67">
            <a:extLst>
              <a:ext uri="{FF2B5EF4-FFF2-40B4-BE49-F238E27FC236}">
                <a16:creationId xmlns:a16="http://schemas.microsoft.com/office/drawing/2014/main" id="{9BEEEAB6-5D56-45C6-9CBE-1F5807579953}"/>
              </a:ext>
            </a:extLst>
          </p:cNvPr>
          <p:cNvSpPr txBox="1"/>
          <p:nvPr/>
        </p:nvSpPr>
        <p:spPr>
          <a:xfrm>
            <a:off x="4295729" y="5211504"/>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71" name="TextBox 70">
            <a:extLst>
              <a:ext uri="{FF2B5EF4-FFF2-40B4-BE49-F238E27FC236}">
                <a16:creationId xmlns:a16="http://schemas.microsoft.com/office/drawing/2014/main" id="{F878168D-0BE2-4540-8E82-182A1953D630}"/>
              </a:ext>
            </a:extLst>
          </p:cNvPr>
          <p:cNvSpPr txBox="1"/>
          <p:nvPr/>
        </p:nvSpPr>
        <p:spPr>
          <a:xfrm>
            <a:off x="5131265" y="5211504"/>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3</a:t>
            </a:r>
            <a:endParaRPr lang="en-US" dirty="0"/>
          </a:p>
        </p:txBody>
      </p:sp>
      <p:sp>
        <p:nvSpPr>
          <p:cNvPr id="72" name="TextBox 71">
            <a:extLst>
              <a:ext uri="{FF2B5EF4-FFF2-40B4-BE49-F238E27FC236}">
                <a16:creationId xmlns:a16="http://schemas.microsoft.com/office/drawing/2014/main" id="{F304B0E2-C05E-45D6-8B03-40A84FAB5BF1}"/>
              </a:ext>
            </a:extLst>
          </p:cNvPr>
          <p:cNvSpPr txBox="1"/>
          <p:nvPr/>
        </p:nvSpPr>
        <p:spPr>
          <a:xfrm>
            <a:off x="5960362" y="5211504"/>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4</a:t>
            </a:r>
            <a:endParaRPr lang="en-US" dirty="0"/>
          </a:p>
        </p:txBody>
      </p:sp>
      <p:sp>
        <p:nvSpPr>
          <p:cNvPr id="79" name="TextBox 78">
            <a:extLst>
              <a:ext uri="{FF2B5EF4-FFF2-40B4-BE49-F238E27FC236}">
                <a16:creationId xmlns:a16="http://schemas.microsoft.com/office/drawing/2014/main" id="{309A0500-575F-4DDF-BF07-49B6A7EAEC80}"/>
              </a:ext>
            </a:extLst>
          </p:cNvPr>
          <p:cNvSpPr txBox="1"/>
          <p:nvPr/>
        </p:nvSpPr>
        <p:spPr>
          <a:xfrm>
            <a:off x="6401494" y="3161370"/>
            <a:ext cx="2089595"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0.17</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+ 4.36</a:t>
            </a:r>
            <a:endParaRPr lang="en-US" dirty="0"/>
          </a:p>
        </p:txBody>
      </p:sp>
      <p:pic>
        <p:nvPicPr>
          <p:cNvPr id="82" name="Audio 81">
            <a:hlinkClick r:id="" action="ppaction://media"/>
            <a:extLst>
              <a:ext uri="{FF2B5EF4-FFF2-40B4-BE49-F238E27FC236}">
                <a16:creationId xmlns:a16="http://schemas.microsoft.com/office/drawing/2014/main" id="{D4014B3F-BF03-431F-9085-C8250DF5094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77245433"/>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1A89-B934-47CC-9C7E-78BA9582ABBF}"/>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196F74AF-F4AB-4BD9-8856-AFF41DC4F4FF}"/>
              </a:ext>
            </a:extLst>
          </p:cNvPr>
          <p:cNvSpPr>
            <a:spLocks noGrp="1"/>
          </p:cNvSpPr>
          <p:nvPr>
            <p:ph idx="1"/>
          </p:nvPr>
        </p:nvSpPr>
        <p:spPr/>
        <p:txBody>
          <a:bodyPr/>
          <a:lstStyle/>
          <a:p>
            <a:r>
              <a:rPr lang="en-US" dirty="0"/>
              <a:t>Suppose you are periodically reading a sensor and it is returning a scalar of some significance</a:t>
            </a:r>
          </a:p>
          <a:p>
            <a:pPr lvl="1"/>
            <a:r>
              <a:rPr lang="en-US" dirty="0"/>
              <a:t>Question:  what curve </a:t>
            </a:r>
            <a:r>
              <a:rPr lang="en-US" i="1" dirty="0">
                <a:latin typeface="Times New Roman" panose="02020603050405020304" pitchFamily="18" charset="0"/>
              </a:rPr>
              <a:t>at</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err="1">
                <a:latin typeface="Times New Roman" panose="02020603050405020304" pitchFamily="18" charset="0"/>
              </a:rPr>
              <a:t>bt</a:t>
            </a:r>
            <a:r>
              <a:rPr lang="en-US" i="1" dirty="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c</a:t>
            </a:r>
            <a:r>
              <a:rPr lang="en-US" dirty="0"/>
              <a:t> best fits this data for then you 		  know the best estimate of the current acceleration:  </a:t>
            </a:r>
            <a:r>
              <a:rPr lang="en-US" i="1" dirty="0"/>
              <a:t>a</a:t>
            </a:r>
            <a:endParaRPr lang="en-US" dirty="0"/>
          </a:p>
        </p:txBody>
      </p:sp>
      <p:sp>
        <p:nvSpPr>
          <p:cNvPr id="4" name="Footer Placeholder 3">
            <a:extLst>
              <a:ext uri="{FF2B5EF4-FFF2-40B4-BE49-F238E27FC236}">
                <a16:creationId xmlns:a16="http://schemas.microsoft.com/office/drawing/2014/main" id="{E5C39014-8D8F-4D65-89D0-697E18965B5D}"/>
              </a:ext>
            </a:extLst>
          </p:cNvPr>
          <p:cNvSpPr>
            <a:spLocks noGrp="1"/>
          </p:cNvSpPr>
          <p:nvPr>
            <p:ph type="ftr" sz="quarter" idx="11"/>
          </p:nvPr>
        </p:nvSpPr>
        <p:spPr/>
        <p:txBody>
          <a:bodyPr/>
          <a:lstStyle/>
          <a:p>
            <a:r>
              <a:rPr lang="en-US"/>
              <a:t>Linear regression and least squares</a:t>
            </a:r>
            <a:endParaRPr lang="en-CA" dirty="0"/>
          </a:p>
        </p:txBody>
      </p:sp>
      <p:sp>
        <p:nvSpPr>
          <p:cNvPr id="5" name="Slide Number Placeholder 4">
            <a:extLst>
              <a:ext uri="{FF2B5EF4-FFF2-40B4-BE49-F238E27FC236}">
                <a16:creationId xmlns:a16="http://schemas.microsoft.com/office/drawing/2014/main" id="{D64A5EF7-6D4D-4228-91BD-DF1E8EBC273F}"/>
              </a:ext>
            </a:extLst>
          </p:cNvPr>
          <p:cNvSpPr>
            <a:spLocks noGrp="1"/>
          </p:cNvSpPr>
          <p:nvPr>
            <p:ph type="sldNum" sz="quarter" idx="12"/>
          </p:nvPr>
        </p:nvSpPr>
        <p:spPr/>
        <p:txBody>
          <a:bodyPr/>
          <a:lstStyle/>
          <a:p>
            <a:fld id="{42EF6DC8-DA9C-4533-8A40-BB00A2545AF8}" type="slidenum">
              <a:rPr lang="en-CA" smtClean="0"/>
              <a:pPr/>
              <a:t>18</a:t>
            </a:fld>
            <a:endParaRPr lang="en-CA"/>
          </a:p>
        </p:txBody>
      </p:sp>
      <p:cxnSp>
        <p:nvCxnSpPr>
          <p:cNvPr id="10" name="Straight Connector 9">
            <a:extLst>
              <a:ext uri="{FF2B5EF4-FFF2-40B4-BE49-F238E27FC236}">
                <a16:creationId xmlns:a16="http://schemas.microsoft.com/office/drawing/2014/main" id="{351DE895-8E5F-4C1D-B824-61447798D123}"/>
              </a:ext>
            </a:extLst>
          </p:cNvPr>
          <p:cNvCxnSpPr>
            <a:cxnSpLocks/>
          </p:cNvCxnSpPr>
          <p:nvPr/>
        </p:nvCxnSpPr>
        <p:spPr>
          <a:xfrm>
            <a:off x="2099733" y="3059289"/>
            <a:ext cx="0" cy="21985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D392B7-2D2B-46A3-8241-4B3C02684FC8}"/>
              </a:ext>
            </a:extLst>
          </p:cNvPr>
          <p:cNvCxnSpPr>
            <a:cxnSpLocks/>
          </p:cNvCxnSpPr>
          <p:nvPr/>
        </p:nvCxnSpPr>
        <p:spPr>
          <a:xfrm flipH="1">
            <a:off x="1727201" y="4854223"/>
            <a:ext cx="531706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263C18-E59A-4CC5-A182-E2E435715F9F}"/>
              </a:ext>
            </a:extLst>
          </p:cNvPr>
          <p:cNvCxnSpPr>
            <a:cxnSpLocks/>
          </p:cNvCxnSpPr>
          <p:nvPr/>
        </p:nvCxnSpPr>
        <p:spPr>
          <a:xfrm>
            <a:off x="2517423" y="4859866"/>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70E935-B05B-4B97-8B2A-4B7842488C1D}"/>
              </a:ext>
            </a:extLst>
          </p:cNvPr>
          <p:cNvCxnSpPr>
            <a:cxnSpLocks/>
          </p:cNvCxnSpPr>
          <p:nvPr/>
        </p:nvCxnSpPr>
        <p:spPr>
          <a:xfrm>
            <a:off x="2929470" y="4854220"/>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4CCA5A8-67B2-4DA9-B4E2-C2C2EB3378EE}"/>
              </a:ext>
            </a:extLst>
          </p:cNvPr>
          <p:cNvCxnSpPr>
            <a:cxnSpLocks/>
          </p:cNvCxnSpPr>
          <p:nvPr/>
        </p:nvCxnSpPr>
        <p:spPr>
          <a:xfrm>
            <a:off x="3341517" y="4853503"/>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76F0F8-5B20-44B6-89A4-032523D0A033}"/>
              </a:ext>
            </a:extLst>
          </p:cNvPr>
          <p:cNvCxnSpPr>
            <a:cxnSpLocks/>
          </p:cNvCxnSpPr>
          <p:nvPr/>
        </p:nvCxnSpPr>
        <p:spPr>
          <a:xfrm>
            <a:off x="3753564" y="4852118"/>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D17415-F0DB-4172-9297-3162FF46AA51}"/>
              </a:ext>
            </a:extLst>
          </p:cNvPr>
          <p:cNvCxnSpPr>
            <a:cxnSpLocks/>
          </p:cNvCxnSpPr>
          <p:nvPr/>
        </p:nvCxnSpPr>
        <p:spPr>
          <a:xfrm>
            <a:off x="4165611" y="4853615"/>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778409-0AF7-479B-81D2-6EAB0C6C3F65}"/>
              </a:ext>
            </a:extLst>
          </p:cNvPr>
          <p:cNvCxnSpPr>
            <a:cxnSpLocks/>
          </p:cNvCxnSpPr>
          <p:nvPr/>
        </p:nvCxnSpPr>
        <p:spPr>
          <a:xfrm>
            <a:off x="4577658" y="4849730"/>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542E6A-657E-4609-B9FF-16288DF5D3D6}"/>
              </a:ext>
            </a:extLst>
          </p:cNvPr>
          <p:cNvCxnSpPr>
            <a:cxnSpLocks/>
          </p:cNvCxnSpPr>
          <p:nvPr/>
        </p:nvCxnSpPr>
        <p:spPr>
          <a:xfrm>
            <a:off x="4989705" y="4855703"/>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8F7E4B-F36A-47EA-ACBA-09B113CCE607}"/>
              </a:ext>
            </a:extLst>
          </p:cNvPr>
          <p:cNvCxnSpPr>
            <a:cxnSpLocks/>
          </p:cNvCxnSpPr>
          <p:nvPr/>
        </p:nvCxnSpPr>
        <p:spPr>
          <a:xfrm>
            <a:off x="5401752" y="4854199"/>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A7138BF-024F-48A9-BC3E-6A5A5D4752C0}"/>
              </a:ext>
            </a:extLst>
          </p:cNvPr>
          <p:cNvCxnSpPr>
            <a:cxnSpLocks/>
          </p:cNvCxnSpPr>
          <p:nvPr/>
        </p:nvCxnSpPr>
        <p:spPr>
          <a:xfrm>
            <a:off x="5813799" y="4852866"/>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C12C7AF-5DA1-4029-B8E5-21240195779C}"/>
              </a:ext>
            </a:extLst>
          </p:cNvPr>
          <p:cNvCxnSpPr>
            <a:cxnSpLocks/>
          </p:cNvCxnSpPr>
          <p:nvPr/>
        </p:nvCxnSpPr>
        <p:spPr>
          <a:xfrm>
            <a:off x="6225846" y="4854081"/>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6A642E0-AD80-42B0-B6DF-E954D6914473}"/>
              </a:ext>
            </a:extLst>
          </p:cNvPr>
          <p:cNvCxnSpPr>
            <a:cxnSpLocks/>
          </p:cNvCxnSpPr>
          <p:nvPr/>
        </p:nvCxnSpPr>
        <p:spPr>
          <a:xfrm>
            <a:off x="6637893" y="4855129"/>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592CBBA-1D89-4E2B-B93B-77D8A9683D21}"/>
              </a:ext>
            </a:extLst>
          </p:cNvPr>
          <p:cNvSpPr/>
          <p:nvPr/>
        </p:nvSpPr>
        <p:spPr>
          <a:xfrm>
            <a:off x="2076873" y="3722532"/>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A7C18028-6E9A-4328-B2B8-FBD7740C8D9E}"/>
              </a:ext>
            </a:extLst>
          </p:cNvPr>
          <p:cNvSpPr/>
          <p:nvPr/>
        </p:nvSpPr>
        <p:spPr>
          <a:xfrm>
            <a:off x="2494563" y="3867170"/>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A4306C-EAE6-4BC1-A110-3423F95CFFA6}"/>
              </a:ext>
            </a:extLst>
          </p:cNvPr>
          <p:cNvSpPr/>
          <p:nvPr/>
        </p:nvSpPr>
        <p:spPr>
          <a:xfrm>
            <a:off x="2912253" y="4158635"/>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848E00F-054E-483F-BD93-8293B65282AC}"/>
              </a:ext>
            </a:extLst>
          </p:cNvPr>
          <p:cNvSpPr/>
          <p:nvPr/>
        </p:nvSpPr>
        <p:spPr>
          <a:xfrm>
            <a:off x="3329943" y="4394987"/>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9ECC52D-AF93-4B43-AF42-8F76C835F762}"/>
              </a:ext>
            </a:extLst>
          </p:cNvPr>
          <p:cNvSpPr/>
          <p:nvPr/>
        </p:nvSpPr>
        <p:spPr>
          <a:xfrm>
            <a:off x="3747633" y="4475468"/>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11FA3FD-D0B8-4300-99A0-98392B3D657A}"/>
              </a:ext>
            </a:extLst>
          </p:cNvPr>
          <p:cNvSpPr/>
          <p:nvPr/>
        </p:nvSpPr>
        <p:spPr>
          <a:xfrm>
            <a:off x="4165323" y="4355650"/>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7CDFD9F-183F-498E-A65A-242F6E8DEBBB}"/>
              </a:ext>
            </a:extLst>
          </p:cNvPr>
          <p:cNvSpPr/>
          <p:nvPr/>
        </p:nvSpPr>
        <p:spPr>
          <a:xfrm>
            <a:off x="4583013" y="4378705"/>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E3BBF43-CA24-420B-B734-EFA52AFAC7B5}"/>
              </a:ext>
            </a:extLst>
          </p:cNvPr>
          <p:cNvSpPr/>
          <p:nvPr/>
        </p:nvSpPr>
        <p:spPr>
          <a:xfrm>
            <a:off x="5000703" y="3992180"/>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1CEB73D-95D2-453B-BEAA-B43E249A87CB}"/>
              </a:ext>
            </a:extLst>
          </p:cNvPr>
          <p:cNvSpPr/>
          <p:nvPr/>
        </p:nvSpPr>
        <p:spPr>
          <a:xfrm>
            <a:off x="5418393" y="3943797"/>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5EE77BF-8928-4B44-9E13-CC21C5CCF079}"/>
              </a:ext>
            </a:extLst>
          </p:cNvPr>
          <p:cNvSpPr/>
          <p:nvPr/>
        </p:nvSpPr>
        <p:spPr>
          <a:xfrm>
            <a:off x="5836083" y="3556532"/>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6C765EB-8265-4C33-8FBB-85CDCEC34571}"/>
              </a:ext>
            </a:extLst>
          </p:cNvPr>
          <p:cNvSpPr/>
          <p:nvPr/>
        </p:nvSpPr>
        <p:spPr>
          <a:xfrm>
            <a:off x="6253773" y="3502904"/>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328AD0EA-C001-4CD9-88A8-5DF785A10CB3}"/>
              </a:ext>
            </a:extLst>
          </p:cNvPr>
          <p:cNvSpPr/>
          <p:nvPr/>
        </p:nvSpPr>
        <p:spPr>
          <a:xfrm>
            <a:off x="6671463" y="2999978"/>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F737C684-C560-434A-885A-352F227CB69B}"/>
              </a:ext>
            </a:extLst>
          </p:cNvPr>
          <p:cNvSpPr/>
          <p:nvPr/>
        </p:nvSpPr>
        <p:spPr>
          <a:xfrm>
            <a:off x="1802676" y="3135083"/>
            <a:ext cx="5016137" cy="1276831"/>
          </a:xfrm>
          <a:custGeom>
            <a:avLst/>
            <a:gdLst>
              <a:gd name="connsiteX0" fmla="*/ 0 w 5016137"/>
              <a:gd name="connsiteY0" fmla="*/ 557349 h 1276831"/>
              <a:gd name="connsiteX1" fmla="*/ 1715588 w 5016137"/>
              <a:gd name="connsiteY1" fmla="*/ 1227909 h 1276831"/>
              <a:gd name="connsiteX2" fmla="*/ 3361508 w 5016137"/>
              <a:gd name="connsiteY2" fmla="*/ 1088572 h 1276831"/>
              <a:gd name="connsiteX3" fmla="*/ 5016137 w 5016137"/>
              <a:gd name="connsiteY3" fmla="*/ 0 h 1276831"/>
              <a:gd name="connsiteX4" fmla="*/ 5016137 w 5016137"/>
              <a:gd name="connsiteY4" fmla="*/ 0 h 127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137" h="1276831">
                <a:moveTo>
                  <a:pt x="0" y="557349"/>
                </a:moveTo>
                <a:cubicBezTo>
                  <a:pt x="577668" y="848360"/>
                  <a:pt x="1155337" y="1139372"/>
                  <a:pt x="1715588" y="1227909"/>
                </a:cubicBezTo>
                <a:cubicBezTo>
                  <a:pt x="2275839" y="1316446"/>
                  <a:pt x="2811416" y="1293224"/>
                  <a:pt x="3361508" y="1088572"/>
                </a:cubicBezTo>
                <a:cubicBezTo>
                  <a:pt x="3911600" y="883920"/>
                  <a:pt x="5016137" y="0"/>
                  <a:pt x="5016137" y="0"/>
                </a:cubicBezTo>
                <a:lnTo>
                  <a:pt x="5016137" y="0"/>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5F7E2E5A-9C00-4A32-94D8-011893C05609}"/>
              </a:ext>
            </a:extLst>
          </p:cNvPr>
          <p:cNvSpPr/>
          <p:nvPr/>
        </p:nvSpPr>
        <p:spPr>
          <a:xfrm rot="21445018">
            <a:off x="1824444" y="3087180"/>
            <a:ext cx="5016137" cy="1276831"/>
          </a:xfrm>
          <a:custGeom>
            <a:avLst/>
            <a:gdLst>
              <a:gd name="connsiteX0" fmla="*/ 0 w 5016137"/>
              <a:gd name="connsiteY0" fmla="*/ 557349 h 1276831"/>
              <a:gd name="connsiteX1" fmla="*/ 1715588 w 5016137"/>
              <a:gd name="connsiteY1" fmla="*/ 1227909 h 1276831"/>
              <a:gd name="connsiteX2" fmla="*/ 3361508 w 5016137"/>
              <a:gd name="connsiteY2" fmla="*/ 1088572 h 1276831"/>
              <a:gd name="connsiteX3" fmla="*/ 5016137 w 5016137"/>
              <a:gd name="connsiteY3" fmla="*/ 0 h 1276831"/>
              <a:gd name="connsiteX4" fmla="*/ 5016137 w 5016137"/>
              <a:gd name="connsiteY4" fmla="*/ 0 h 127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137" h="1276831">
                <a:moveTo>
                  <a:pt x="0" y="557349"/>
                </a:moveTo>
                <a:cubicBezTo>
                  <a:pt x="577668" y="848360"/>
                  <a:pt x="1155337" y="1139372"/>
                  <a:pt x="1715588" y="1227909"/>
                </a:cubicBezTo>
                <a:cubicBezTo>
                  <a:pt x="2275839" y="1316446"/>
                  <a:pt x="2811416" y="1293224"/>
                  <a:pt x="3361508" y="1088572"/>
                </a:cubicBezTo>
                <a:cubicBezTo>
                  <a:pt x="3911600" y="883920"/>
                  <a:pt x="5016137" y="0"/>
                  <a:pt x="5016137" y="0"/>
                </a:cubicBezTo>
                <a:lnTo>
                  <a:pt x="5016137"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8" name="Freeform: Shape 57">
            <a:extLst>
              <a:ext uri="{FF2B5EF4-FFF2-40B4-BE49-F238E27FC236}">
                <a16:creationId xmlns:a16="http://schemas.microsoft.com/office/drawing/2014/main" id="{989A6832-57B2-40EF-9BBA-51731A4C320B}"/>
              </a:ext>
            </a:extLst>
          </p:cNvPr>
          <p:cNvSpPr/>
          <p:nvPr/>
        </p:nvSpPr>
        <p:spPr>
          <a:xfrm rot="21409075">
            <a:off x="1767834" y="3091535"/>
            <a:ext cx="5016137" cy="1276831"/>
          </a:xfrm>
          <a:custGeom>
            <a:avLst/>
            <a:gdLst>
              <a:gd name="connsiteX0" fmla="*/ 0 w 5016137"/>
              <a:gd name="connsiteY0" fmla="*/ 557349 h 1276831"/>
              <a:gd name="connsiteX1" fmla="*/ 1715588 w 5016137"/>
              <a:gd name="connsiteY1" fmla="*/ 1227909 h 1276831"/>
              <a:gd name="connsiteX2" fmla="*/ 3361508 w 5016137"/>
              <a:gd name="connsiteY2" fmla="*/ 1088572 h 1276831"/>
              <a:gd name="connsiteX3" fmla="*/ 5016137 w 5016137"/>
              <a:gd name="connsiteY3" fmla="*/ 0 h 1276831"/>
              <a:gd name="connsiteX4" fmla="*/ 5016137 w 5016137"/>
              <a:gd name="connsiteY4" fmla="*/ 0 h 1276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6137" h="1276831">
                <a:moveTo>
                  <a:pt x="0" y="557349"/>
                </a:moveTo>
                <a:cubicBezTo>
                  <a:pt x="577668" y="848360"/>
                  <a:pt x="1155337" y="1139372"/>
                  <a:pt x="1715588" y="1227909"/>
                </a:cubicBezTo>
                <a:cubicBezTo>
                  <a:pt x="2275839" y="1316446"/>
                  <a:pt x="2811416" y="1293224"/>
                  <a:pt x="3361508" y="1088572"/>
                </a:cubicBezTo>
                <a:cubicBezTo>
                  <a:pt x="3911600" y="883920"/>
                  <a:pt x="5016137" y="0"/>
                  <a:pt x="5016137" y="0"/>
                </a:cubicBezTo>
                <a:lnTo>
                  <a:pt x="5016137" y="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Audio 58">
            <a:hlinkClick r:id="" action="ppaction://media"/>
            <a:extLst>
              <a:ext uri="{FF2B5EF4-FFF2-40B4-BE49-F238E27FC236}">
                <a16:creationId xmlns:a16="http://schemas.microsoft.com/office/drawing/2014/main" id="{E3DB3432-AF40-4DF3-8618-B5098E79CBD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8210337"/>
      </p:ext>
    </p:extLst>
  </p:cSld>
  <p:clrMapOvr>
    <a:masterClrMapping/>
  </p:clrMapOvr>
  <mc:AlternateContent xmlns:mc="http://schemas.openxmlformats.org/markup-compatibility/2006" xmlns:p14="http://schemas.microsoft.com/office/powerpoint/2010/main">
    <mc:Choice Requires="p14">
      <p:transition spd="slow" p14:dur="2000" advTm="56500"/>
    </mc:Choice>
    <mc:Fallback xmlns="">
      <p:transition spd="slow" advTm="5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9"/>
                </p:tgtEl>
              </p:cMediaNode>
            </p:audio>
          </p:childTnLst>
        </p:cTn>
      </p:par>
    </p:tnLst>
    <p:bldLst>
      <p:bldP spid="56" grpId="0" animBg="1"/>
      <p:bldP spid="57" grpId="0" animBg="1"/>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1A89-B934-47CC-9C7E-78BA9582ABBF}"/>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196F74AF-F4AB-4BD9-8856-AFF41DC4F4FF}"/>
              </a:ext>
            </a:extLst>
          </p:cNvPr>
          <p:cNvSpPr>
            <a:spLocks noGrp="1"/>
          </p:cNvSpPr>
          <p:nvPr>
            <p:ph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Consider this data:</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(0, 3.1), (1, 2.2), (2, 1.9), (3, 2.1), (4, 2.8)</a:t>
            </a:r>
          </a:p>
        </p:txBody>
      </p:sp>
      <p:sp>
        <p:nvSpPr>
          <p:cNvPr id="4" name="Footer Placeholder 3">
            <a:extLst>
              <a:ext uri="{FF2B5EF4-FFF2-40B4-BE49-F238E27FC236}">
                <a16:creationId xmlns:a16="http://schemas.microsoft.com/office/drawing/2014/main" id="{E5C39014-8D8F-4D65-89D0-697E18965B5D}"/>
              </a:ext>
            </a:extLst>
          </p:cNvPr>
          <p:cNvSpPr>
            <a:spLocks noGrp="1"/>
          </p:cNvSpPr>
          <p:nvPr>
            <p:ph type="ftr" sz="quarter" idx="11"/>
          </p:nvPr>
        </p:nvSpPr>
        <p:spPr/>
        <p:txBody>
          <a:bodyPr/>
          <a:lstStyle/>
          <a:p>
            <a:r>
              <a:rPr lang="en-US"/>
              <a:t>Linear regression and least squares</a:t>
            </a:r>
            <a:endParaRPr lang="en-CA" dirty="0"/>
          </a:p>
        </p:txBody>
      </p:sp>
      <p:sp>
        <p:nvSpPr>
          <p:cNvPr id="5" name="Slide Number Placeholder 4">
            <a:extLst>
              <a:ext uri="{FF2B5EF4-FFF2-40B4-BE49-F238E27FC236}">
                <a16:creationId xmlns:a16="http://schemas.microsoft.com/office/drawing/2014/main" id="{D64A5EF7-6D4D-4228-91BD-DF1E8EBC273F}"/>
              </a:ext>
            </a:extLst>
          </p:cNvPr>
          <p:cNvSpPr>
            <a:spLocks noGrp="1"/>
          </p:cNvSpPr>
          <p:nvPr>
            <p:ph type="sldNum" sz="quarter" idx="12"/>
          </p:nvPr>
        </p:nvSpPr>
        <p:spPr/>
        <p:txBody>
          <a:bodyPr/>
          <a:lstStyle/>
          <a:p>
            <a:fld id="{42EF6DC8-DA9C-4533-8A40-BB00A2545AF8}" type="slidenum">
              <a:rPr lang="en-CA" smtClean="0"/>
              <a:pPr/>
              <a:t>19</a:t>
            </a:fld>
            <a:endParaRPr lang="en-CA"/>
          </a:p>
        </p:txBody>
      </p:sp>
      <p:cxnSp>
        <p:nvCxnSpPr>
          <p:cNvPr id="10" name="Straight Connector 9">
            <a:extLst>
              <a:ext uri="{FF2B5EF4-FFF2-40B4-BE49-F238E27FC236}">
                <a16:creationId xmlns:a16="http://schemas.microsoft.com/office/drawing/2014/main" id="{351DE895-8E5F-4C1D-B824-61447798D123}"/>
              </a:ext>
            </a:extLst>
          </p:cNvPr>
          <p:cNvCxnSpPr>
            <a:cxnSpLocks/>
          </p:cNvCxnSpPr>
          <p:nvPr/>
        </p:nvCxnSpPr>
        <p:spPr>
          <a:xfrm>
            <a:off x="2929137" y="3324216"/>
            <a:ext cx="0" cy="18256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D392B7-2D2B-46A3-8241-4B3C02684FC8}"/>
              </a:ext>
            </a:extLst>
          </p:cNvPr>
          <p:cNvCxnSpPr>
            <a:cxnSpLocks/>
          </p:cNvCxnSpPr>
          <p:nvPr/>
        </p:nvCxnSpPr>
        <p:spPr>
          <a:xfrm flipH="1">
            <a:off x="2553313" y="5332521"/>
            <a:ext cx="4154601" cy="44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70E935-B05B-4B97-8B2A-4B7842488C1D}"/>
              </a:ext>
            </a:extLst>
          </p:cNvPr>
          <p:cNvCxnSpPr>
            <a:cxnSpLocks/>
          </p:cNvCxnSpPr>
          <p:nvPr/>
        </p:nvCxnSpPr>
        <p:spPr>
          <a:xfrm>
            <a:off x="3755582" y="5337011"/>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76F0F8-5B20-44B6-89A4-032523D0A033}"/>
              </a:ext>
            </a:extLst>
          </p:cNvPr>
          <p:cNvCxnSpPr>
            <a:cxnSpLocks/>
          </p:cNvCxnSpPr>
          <p:nvPr/>
        </p:nvCxnSpPr>
        <p:spPr>
          <a:xfrm>
            <a:off x="4579676" y="5334909"/>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778409-0AF7-479B-81D2-6EAB0C6C3F65}"/>
              </a:ext>
            </a:extLst>
          </p:cNvPr>
          <p:cNvCxnSpPr>
            <a:cxnSpLocks/>
          </p:cNvCxnSpPr>
          <p:nvPr/>
        </p:nvCxnSpPr>
        <p:spPr>
          <a:xfrm>
            <a:off x="5403770" y="5332521"/>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8F7E4B-F36A-47EA-ACBA-09B113CCE607}"/>
              </a:ext>
            </a:extLst>
          </p:cNvPr>
          <p:cNvCxnSpPr>
            <a:cxnSpLocks/>
          </p:cNvCxnSpPr>
          <p:nvPr/>
        </p:nvCxnSpPr>
        <p:spPr>
          <a:xfrm>
            <a:off x="6227864" y="5336990"/>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592CBBA-1D89-4E2B-B93B-77D8A9683D21}"/>
              </a:ext>
            </a:extLst>
          </p:cNvPr>
          <p:cNvSpPr/>
          <p:nvPr/>
        </p:nvSpPr>
        <p:spPr>
          <a:xfrm>
            <a:off x="2902985" y="3588046"/>
            <a:ext cx="45719" cy="514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A4306C-EAE6-4BC1-A110-3423F95CFFA6}"/>
              </a:ext>
            </a:extLst>
          </p:cNvPr>
          <p:cNvSpPr/>
          <p:nvPr/>
        </p:nvSpPr>
        <p:spPr>
          <a:xfrm>
            <a:off x="3738365" y="4292600"/>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9ECC52D-AF93-4B43-AF42-8F76C835F762}"/>
              </a:ext>
            </a:extLst>
          </p:cNvPr>
          <p:cNvSpPr/>
          <p:nvPr/>
        </p:nvSpPr>
        <p:spPr>
          <a:xfrm>
            <a:off x="4573745" y="4633348"/>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7CDFD9F-183F-498E-A65A-242F6E8DEBBB}"/>
              </a:ext>
            </a:extLst>
          </p:cNvPr>
          <p:cNvSpPr/>
          <p:nvPr/>
        </p:nvSpPr>
        <p:spPr>
          <a:xfrm>
            <a:off x="5409125" y="4415944"/>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1CEB73D-95D2-453B-BEAA-B43E249A87CB}"/>
              </a:ext>
            </a:extLst>
          </p:cNvPr>
          <p:cNvSpPr/>
          <p:nvPr/>
        </p:nvSpPr>
        <p:spPr>
          <a:xfrm>
            <a:off x="6244505" y="3888100"/>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14247E3F-B665-4A36-9107-DB7126DA174D}"/>
              </a:ext>
            </a:extLst>
          </p:cNvPr>
          <p:cNvCxnSpPr>
            <a:cxnSpLocks/>
          </p:cNvCxnSpPr>
          <p:nvPr/>
        </p:nvCxnSpPr>
        <p:spPr>
          <a:xfrm rot="5400000">
            <a:off x="2851601" y="4455536"/>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35DE1E7-422E-497A-AAC4-6DB7B910B61F}"/>
              </a:ext>
            </a:extLst>
          </p:cNvPr>
          <p:cNvCxnSpPr>
            <a:cxnSpLocks/>
          </p:cNvCxnSpPr>
          <p:nvPr/>
        </p:nvCxnSpPr>
        <p:spPr>
          <a:xfrm rot="5400000">
            <a:off x="2855780" y="3640546"/>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C09A27-211A-4866-B88F-FAD2CBCAE948}"/>
              </a:ext>
            </a:extLst>
          </p:cNvPr>
          <p:cNvCxnSpPr>
            <a:cxnSpLocks/>
          </p:cNvCxnSpPr>
          <p:nvPr/>
        </p:nvCxnSpPr>
        <p:spPr>
          <a:xfrm flipH="1">
            <a:off x="2845067" y="5146151"/>
            <a:ext cx="85670" cy="39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1E8D6A1-449A-405A-AE73-A294BE44D16C}"/>
              </a:ext>
            </a:extLst>
          </p:cNvPr>
          <p:cNvCxnSpPr>
            <a:cxnSpLocks/>
          </p:cNvCxnSpPr>
          <p:nvPr/>
        </p:nvCxnSpPr>
        <p:spPr>
          <a:xfrm flipH="1" flipV="1">
            <a:off x="2845067" y="5185453"/>
            <a:ext cx="159823" cy="362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B0347A7-7EE5-49BC-9FB9-63EBEA57347A}"/>
              </a:ext>
            </a:extLst>
          </p:cNvPr>
          <p:cNvCxnSpPr>
            <a:cxnSpLocks/>
          </p:cNvCxnSpPr>
          <p:nvPr/>
        </p:nvCxnSpPr>
        <p:spPr>
          <a:xfrm flipH="1">
            <a:off x="2919220" y="5219901"/>
            <a:ext cx="85670" cy="39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B1D0DC1-B863-471A-8748-5CB59831103B}"/>
              </a:ext>
            </a:extLst>
          </p:cNvPr>
          <p:cNvCxnSpPr/>
          <p:nvPr/>
        </p:nvCxnSpPr>
        <p:spPr>
          <a:xfrm>
            <a:off x="2919220" y="5259202"/>
            <a:ext cx="0" cy="378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AF8EDF-BDC4-4BD4-AC47-DDB2F3DC69EC}"/>
              </a:ext>
            </a:extLst>
          </p:cNvPr>
          <p:cNvSpPr txBox="1"/>
          <p:nvPr/>
        </p:nvSpPr>
        <p:spPr>
          <a:xfrm>
            <a:off x="2453925" y="4313469"/>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66" name="TextBox 65">
            <a:extLst>
              <a:ext uri="{FF2B5EF4-FFF2-40B4-BE49-F238E27FC236}">
                <a16:creationId xmlns:a16="http://schemas.microsoft.com/office/drawing/2014/main" id="{BAC38A85-EFC6-49E8-9528-53C132DE5887}"/>
              </a:ext>
            </a:extLst>
          </p:cNvPr>
          <p:cNvSpPr txBox="1"/>
          <p:nvPr/>
        </p:nvSpPr>
        <p:spPr>
          <a:xfrm>
            <a:off x="2445341" y="3493523"/>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3</a:t>
            </a:r>
            <a:endParaRPr lang="en-US" dirty="0"/>
          </a:p>
        </p:txBody>
      </p:sp>
      <p:sp>
        <p:nvSpPr>
          <p:cNvPr id="67" name="TextBox 66">
            <a:extLst>
              <a:ext uri="{FF2B5EF4-FFF2-40B4-BE49-F238E27FC236}">
                <a16:creationId xmlns:a16="http://schemas.microsoft.com/office/drawing/2014/main" id="{FC7B4F76-DC42-4387-B264-67831233A1B4}"/>
              </a:ext>
            </a:extLst>
          </p:cNvPr>
          <p:cNvSpPr txBox="1"/>
          <p:nvPr/>
        </p:nvSpPr>
        <p:spPr>
          <a:xfrm>
            <a:off x="3596613"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68" name="TextBox 67">
            <a:extLst>
              <a:ext uri="{FF2B5EF4-FFF2-40B4-BE49-F238E27FC236}">
                <a16:creationId xmlns:a16="http://schemas.microsoft.com/office/drawing/2014/main" id="{9BEEEAB6-5D56-45C6-9CBE-1F5807579953}"/>
              </a:ext>
            </a:extLst>
          </p:cNvPr>
          <p:cNvSpPr txBox="1"/>
          <p:nvPr/>
        </p:nvSpPr>
        <p:spPr>
          <a:xfrm>
            <a:off x="4425155"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71" name="TextBox 70">
            <a:extLst>
              <a:ext uri="{FF2B5EF4-FFF2-40B4-BE49-F238E27FC236}">
                <a16:creationId xmlns:a16="http://schemas.microsoft.com/office/drawing/2014/main" id="{F878168D-0BE2-4540-8E82-182A1953D630}"/>
              </a:ext>
            </a:extLst>
          </p:cNvPr>
          <p:cNvSpPr txBox="1"/>
          <p:nvPr/>
        </p:nvSpPr>
        <p:spPr>
          <a:xfrm>
            <a:off x="5260691"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3</a:t>
            </a:r>
            <a:endParaRPr lang="en-US" dirty="0"/>
          </a:p>
        </p:txBody>
      </p:sp>
      <p:sp>
        <p:nvSpPr>
          <p:cNvPr id="72" name="TextBox 71">
            <a:extLst>
              <a:ext uri="{FF2B5EF4-FFF2-40B4-BE49-F238E27FC236}">
                <a16:creationId xmlns:a16="http://schemas.microsoft.com/office/drawing/2014/main" id="{F304B0E2-C05E-45D6-8B03-40A84FAB5BF1}"/>
              </a:ext>
            </a:extLst>
          </p:cNvPr>
          <p:cNvSpPr txBox="1"/>
          <p:nvPr/>
        </p:nvSpPr>
        <p:spPr>
          <a:xfrm>
            <a:off x="6089788"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4</a:t>
            </a:r>
            <a:endParaRPr lang="en-US" dirty="0"/>
          </a:p>
        </p:txBody>
      </p:sp>
      <p:sp>
        <p:nvSpPr>
          <p:cNvPr id="32" name="TextBox 31">
            <a:extLst>
              <a:ext uri="{FF2B5EF4-FFF2-40B4-BE49-F238E27FC236}">
                <a16:creationId xmlns:a16="http://schemas.microsoft.com/office/drawing/2014/main" id="{93F49BA5-E997-449B-A4A6-CE1D05241DB6}"/>
              </a:ext>
            </a:extLst>
          </p:cNvPr>
          <p:cNvSpPr txBox="1"/>
          <p:nvPr/>
        </p:nvSpPr>
        <p:spPr>
          <a:xfrm>
            <a:off x="6736026" y="5112436"/>
            <a:ext cx="26698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lang="en-US" i="1" dirty="0"/>
          </a:p>
        </p:txBody>
      </p:sp>
      <p:sp>
        <p:nvSpPr>
          <p:cNvPr id="33" name="TextBox 32">
            <a:extLst>
              <a:ext uri="{FF2B5EF4-FFF2-40B4-BE49-F238E27FC236}">
                <a16:creationId xmlns:a16="http://schemas.microsoft.com/office/drawing/2014/main" id="{96BD49E6-3FD5-49D4-9F22-325E333B92FF}"/>
              </a:ext>
            </a:extLst>
          </p:cNvPr>
          <p:cNvSpPr txBox="1"/>
          <p:nvPr/>
        </p:nvSpPr>
        <p:spPr>
          <a:xfrm>
            <a:off x="2785726" y="2898934"/>
            <a:ext cx="26698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endParaRPr lang="en-US" i="1" dirty="0"/>
          </a:p>
        </p:txBody>
      </p:sp>
      <p:pic>
        <p:nvPicPr>
          <p:cNvPr id="14" name="Audio 13">
            <a:hlinkClick r:id="" action="ppaction://media"/>
            <a:extLst>
              <a:ext uri="{FF2B5EF4-FFF2-40B4-BE49-F238E27FC236}">
                <a16:creationId xmlns:a16="http://schemas.microsoft.com/office/drawing/2014/main" id="{54D794E0-40D1-47EB-980B-95399EDC8EF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02857962"/>
      </p:ext>
    </p:extLst>
  </p:cSld>
  <p:clrMapOvr>
    <a:masterClrMapping/>
  </p:clrMapOvr>
  <mc:AlternateContent xmlns:mc="http://schemas.openxmlformats.org/markup-compatibility/2006" xmlns:p14="http://schemas.microsoft.com/office/powerpoint/2010/main">
    <mc:Choice Requires="p14">
      <p:transition spd="slow" p14:dur="2000" advTm="16332"/>
    </mc:Choice>
    <mc:Fallback xmlns="">
      <p:transition spd="slow" advTm="1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Find the best approximation of a target vector as a linear combination of a given set of vectors</a:t>
            </a:r>
          </a:p>
          <a:p>
            <a:pPr lvl="1"/>
            <a:r>
              <a:rPr lang="en-US" dirty="0"/>
              <a:t>Deduce the normal equations that must be solved to find these coefficients</a:t>
            </a:r>
          </a:p>
          <a:p>
            <a:pPr lvl="1"/>
            <a:r>
              <a:rPr lang="en-US" dirty="0"/>
              <a:t>Look at two examples</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6BC60684-2645-455A-A0C6-F165F17DFE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9908"/>
    </mc:Choice>
    <mc:Fallback xmlns="">
      <p:transition spd="slow" advTm="1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we have these pairs of </a:t>
            </a:r>
            <a:r>
              <a:rPr lang="en-US" i="1" dirty="0">
                <a:latin typeface="Times New Roman" panose="02020603050405020304" pitchFamily="18" charset="0"/>
              </a:rPr>
              <a:t>t-y</a:t>
            </a:r>
            <a:r>
              <a:rPr lang="en-US" dirty="0"/>
              <a:t> points:</a:t>
            </a:r>
          </a:p>
          <a:p>
            <a:pPr marL="0" indent="0" algn="ctr">
              <a:buNone/>
            </a:pPr>
            <a:r>
              <a:rPr lang="en-US" dirty="0">
                <a:latin typeface="Times New Roman" panose="02020603050405020304" pitchFamily="18" charset="0"/>
              </a:rPr>
              <a:t>(0, 3.1), (1, 2.2), (2, 1.9), (3, 2.1), (4, 2.8)</a:t>
            </a:r>
          </a:p>
          <a:p>
            <a:endParaRPr lang="en-US" dirty="0"/>
          </a:p>
          <a:p>
            <a:r>
              <a:rPr lang="en-US" dirty="0"/>
              <a:t>Suppose we want to find the best fitting quadratic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at</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err="1">
                <a:latin typeface="Times New Roman" panose="02020603050405020304" pitchFamily="18" charset="0"/>
              </a:rPr>
              <a:t>bt</a:t>
            </a:r>
            <a:r>
              <a:rPr lang="en-US" dirty="0">
                <a:latin typeface="Times New Roman" panose="02020603050405020304" pitchFamily="18" charset="0"/>
              </a:rPr>
              <a:t> + </a:t>
            </a:r>
            <a:r>
              <a:rPr lang="en-US" i="1" dirty="0">
                <a:latin typeface="Times New Roman" panose="02020603050405020304" pitchFamily="18" charset="0"/>
              </a:rPr>
              <a:t>c</a:t>
            </a:r>
            <a:endParaRPr lang="en-US" dirty="0">
              <a:latin typeface="Times New Roman" panose="02020603050405020304" pitchFamily="18" charset="0"/>
            </a:endParaRPr>
          </a:p>
          <a:p>
            <a:pPr lvl="1"/>
            <a:r>
              <a:rPr lang="en-US" dirty="0"/>
              <a:t>Thus, we have five equations in three unknowns:</a:t>
            </a:r>
          </a:p>
          <a:p>
            <a:pPr marL="457200" lvl="1" indent="0" algn="ctr">
              <a:buNone/>
            </a:pPr>
            <a:r>
              <a:rPr lang="en-US" dirty="0">
                <a:latin typeface="Times New Roman" panose="02020603050405020304" pitchFamily="18" charset="0"/>
              </a:rPr>
              <a:t>  0</a:t>
            </a:r>
            <a:r>
              <a:rPr lang="en-US" i="1" dirty="0">
                <a:latin typeface="Times New Roman" panose="02020603050405020304" pitchFamily="18" charset="0"/>
              </a:rPr>
              <a:t>a</a:t>
            </a:r>
            <a:r>
              <a:rPr lang="en-US" dirty="0">
                <a:latin typeface="Times New Roman" panose="02020603050405020304" pitchFamily="18" charset="0"/>
              </a:rPr>
              <a:t> + 0</a:t>
            </a:r>
            <a:r>
              <a:rPr lang="en-US" i="1" dirty="0">
                <a:latin typeface="Times New Roman" panose="02020603050405020304" pitchFamily="18" charset="0"/>
              </a:rPr>
              <a:t>b + c</a:t>
            </a:r>
            <a:r>
              <a:rPr lang="en-US" dirty="0">
                <a:latin typeface="Times New Roman" panose="02020603050405020304" pitchFamily="18" charset="0"/>
              </a:rPr>
              <a:t> = 3.1</a:t>
            </a:r>
          </a:p>
          <a:p>
            <a:pPr marL="457200" lvl="1" indent="0" algn="ctr">
              <a:buNone/>
            </a:pPr>
            <a:r>
              <a:rPr lang="en-US" dirty="0">
                <a:latin typeface="Times New Roman" panose="02020603050405020304" pitchFamily="18" charset="0"/>
              </a:rPr>
              <a:t>  1</a:t>
            </a:r>
            <a:r>
              <a:rPr lang="en-US" i="1" dirty="0">
                <a:latin typeface="Times New Roman" panose="02020603050405020304" pitchFamily="18" charset="0"/>
              </a:rPr>
              <a:t>a</a:t>
            </a:r>
            <a:r>
              <a:rPr lang="en-US" dirty="0">
                <a:latin typeface="Times New Roman" panose="02020603050405020304" pitchFamily="18" charset="0"/>
              </a:rPr>
              <a:t> + 1</a:t>
            </a:r>
            <a:r>
              <a:rPr lang="en-US" i="1" dirty="0">
                <a:latin typeface="Times New Roman" panose="02020603050405020304" pitchFamily="18" charset="0"/>
              </a:rPr>
              <a:t>b + c</a:t>
            </a:r>
            <a:r>
              <a:rPr lang="en-US" dirty="0">
                <a:latin typeface="Times New Roman" panose="02020603050405020304" pitchFamily="18" charset="0"/>
              </a:rPr>
              <a:t> = 2.2</a:t>
            </a:r>
          </a:p>
          <a:p>
            <a:pPr marL="457200" lvl="1" indent="0" algn="ctr">
              <a:buNone/>
            </a:pPr>
            <a:r>
              <a:rPr lang="en-US" dirty="0">
                <a:latin typeface="Times New Roman" panose="02020603050405020304" pitchFamily="18" charset="0"/>
              </a:rPr>
              <a:t>  4</a:t>
            </a:r>
            <a:r>
              <a:rPr lang="en-US" i="1" dirty="0">
                <a:latin typeface="Times New Roman" panose="02020603050405020304" pitchFamily="18" charset="0"/>
              </a:rPr>
              <a:t>a</a:t>
            </a:r>
            <a:r>
              <a:rPr lang="en-US" dirty="0">
                <a:latin typeface="Times New Roman" panose="02020603050405020304" pitchFamily="18" charset="0"/>
              </a:rPr>
              <a:t> + 2</a:t>
            </a:r>
            <a:r>
              <a:rPr lang="en-US" i="1" dirty="0">
                <a:latin typeface="Times New Roman" panose="02020603050405020304" pitchFamily="18" charset="0"/>
              </a:rPr>
              <a:t>b + c</a:t>
            </a:r>
            <a:r>
              <a:rPr lang="en-US" dirty="0">
                <a:latin typeface="Times New Roman" panose="02020603050405020304" pitchFamily="18" charset="0"/>
              </a:rPr>
              <a:t> = 1.9</a:t>
            </a:r>
            <a:endParaRPr lang="en-US" i="1" dirty="0">
              <a:latin typeface="Times New Roman" panose="02020603050405020304" pitchFamily="18" charset="0"/>
            </a:endParaRPr>
          </a:p>
          <a:p>
            <a:pPr marL="457200" lvl="1" indent="0" algn="ctr">
              <a:buNone/>
            </a:pPr>
            <a:r>
              <a:rPr lang="en-US" dirty="0">
                <a:latin typeface="Times New Roman" panose="02020603050405020304" pitchFamily="18" charset="0"/>
              </a:rPr>
              <a:t>  9</a:t>
            </a:r>
            <a:r>
              <a:rPr lang="en-US" i="1" dirty="0">
                <a:latin typeface="Times New Roman" panose="02020603050405020304" pitchFamily="18" charset="0"/>
              </a:rPr>
              <a:t>a</a:t>
            </a:r>
            <a:r>
              <a:rPr lang="en-US" dirty="0">
                <a:latin typeface="Times New Roman" panose="02020603050405020304" pitchFamily="18" charset="0"/>
              </a:rPr>
              <a:t> + 3</a:t>
            </a:r>
            <a:r>
              <a:rPr lang="en-US" i="1" dirty="0">
                <a:latin typeface="Times New Roman" panose="02020603050405020304" pitchFamily="18" charset="0"/>
              </a:rPr>
              <a:t>b + c</a:t>
            </a:r>
            <a:r>
              <a:rPr lang="en-US" dirty="0">
                <a:latin typeface="Times New Roman" panose="02020603050405020304" pitchFamily="18" charset="0"/>
              </a:rPr>
              <a:t> = 2.1</a:t>
            </a:r>
          </a:p>
          <a:p>
            <a:pPr marL="457200" lvl="1" indent="0" algn="ctr">
              <a:buNone/>
            </a:pPr>
            <a:r>
              <a:rPr lang="en-US" dirty="0">
                <a:latin typeface="Times New Roman" panose="02020603050405020304" pitchFamily="18" charset="0"/>
              </a:rPr>
              <a:t>16</a:t>
            </a:r>
            <a:r>
              <a:rPr lang="en-US" i="1" dirty="0">
                <a:latin typeface="Times New Roman" panose="02020603050405020304" pitchFamily="18" charset="0"/>
              </a:rPr>
              <a:t>a</a:t>
            </a:r>
            <a:r>
              <a:rPr lang="en-US" dirty="0">
                <a:latin typeface="Times New Roman" panose="02020603050405020304" pitchFamily="18" charset="0"/>
              </a:rPr>
              <a:t> + 4</a:t>
            </a:r>
            <a:r>
              <a:rPr lang="en-US" i="1" dirty="0">
                <a:latin typeface="Times New Roman" panose="02020603050405020304" pitchFamily="18" charset="0"/>
              </a:rPr>
              <a:t>b + c</a:t>
            </a:r>
            <a:r>
              <a:rPr lang="en-US" dirty="0">
                <a:latin typeface="Times New Roman" panose="02020603050405020304" pitchFamily="18" charset="0"/>
              </a:rPr>
              <a:t> = 2.9 </a:t>
            </a:r>
            <a:endParaRPr lang="en-US" i="1" dirty="0">
              <a:latin typeface="Times New Roman" panose="02020603050405020304" pitchFamily="18" charset="0"/>
            </a:endParaRPr>
          </a:p>
          <a:p>
            <a:pPr marL="457200" lvl="1" indent="0" algn="ctr">
              <a:buNone/>
            </a:pPr>
            <a:endParaRPr lang="en-US" i="1" dirty="0"/>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10" name="Object 9">
            <a:extLst>
              <a:ext uri="{FF2B5EF4-FFF2-40B4-BE49-F238E27FC236}">
                <a16:creationId xmlns:a16="http://schemas.microsoft.com/office/drawing/2014/main" id="{34107051-D87E-4100-B645-6EABE2F4EFF0}"/>
              </a:ext>
            </a:extLst>
          </p:cNvPr>
          <p:cNvGraphicFramePr>
            <a:graphicFrameLocks noChangeAspect="1"/>
          </p:cNvGraphicFramePr>
          <p:nvPr>
            <p:extLst>
              <p:ext uri="{D42A27DB-BD31-4B8C-83A1-F6EECF244321}">
                <p14:modId xmlns:p14="http://schemas.microsoft.com/office/powerpoint/2010/main" val="3461340279"/>
              </p:ext>
            </p:extLst>
          </p:nvPr>
        </p:nvGraphicFramePr>
        <p:xfrm>
          <a:off x="6174922" y="3980657"/>
          <a:ext cx="1238250" cy="2260600"/>
        </p:xfrm>
        <a:graphic>
          <a:graphicData uri="http://schemas.openxmlformats.org/presentationml/2006/ole">
            <mc:AlternateContent xmlns:mc="http://schemas.openxmlformats.org/markup-compatibility/2006">
              <mc:Choice xmlns:v="urn:schemas-microsoft-com:vml" Requires="v">
                <p:oleObj spid="_x0000_s582670" name="Equation" r:id="rId6" imgW="533160" imgH="977760" progId="Equation.DSMT4">
                  <p:embed/>
                </p:oleObj>
              </mc:Choice>
              <mc:Fallback>
                <p:oleObj name="Equation" r:id="rId6" imgW="533160" imgH="977760" progId="Equation.DSMT4">
                  <p:embed/>
                  <p:pic>
                    <p:nvPicPr>
                      <p:cNvPr id="10" name="Object 9">
                        <a:extLst>
                          <a:ext uri="{FF2B5EF4-FFF2-40B4-BE49-F238E27FC236}">
                            <a16:creationId xmlns:a16="http://schemas.microsoft.com/office/drawing/2014/main" id="{34107051-D87E-4100-B645-6EABE2F4EFF0}"/>
                          </a:ext>
                        </a:extLst>
                      </p:cNvPr>
                      <p:cNvPicPr/>
                      <p:nvPr/>
                    </p:nvPicPr>
                    <p:blipFill>
                      <a:blip r:embed="rId7"/>
                      <a:stretch>
                        <a:fillRect/>
                      </a:stretch>
                    </p:blipFill>
                    <p:spPr>
                      <a:xfrm>
                        <a:off x="6174922" y="3980657"/>
                        <a:ext cx="1238250" cy="22606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1BDEA15E-7902-47B6-8E26-DBD8B62B5042}"/>
              </a:ext>
            </a:extLst>
          </p:cNvPr>
          <p:cNvGraphicFramePr>
            <a:graphicFrameLocks noChangeAspect="1"/>
          </p:cNvGraphicFramePr>
          <p:nvPr>
            <p:extLst>
              <p:ext uri="{D42A27DB-BD31-4B8C-83A1-F6EECF244321}">
                <p14:modId xmlns:p14="http://schemas.microsoft.com/office/powerpoint/2010/main" val="1911131223"/>
              </p:ext>
            </p:extLst>
          </p:nvPr>
        </p:nvGraphicFramePr>
        <p:xfrm>
          <a:off x="202406" y="4231481"/>
          <a:ext cx="3405187" cy="2052637"/>
        </p:xfrm>
        <a:graphic>
          <a:graphicData uri="http://schemas.openxmlformats.org/presentationml/2006/ole">
            <mc:AlternateContent xmlns:mc="http://schemas.openxmlformats.org/markup-compatibility/2006">
              <mc:Choice xmlns:v="urn:schemas-microsoft-com:vml" Requires="v">
                <p:oleObj spid="_x0000_s582671" name="Equation" r:id="rId8" imgW="1612800" imgH="977760" progId="Equation.DSMT4">
                  <p:embed/>
                </p:oleObj>
              </mc:Choice>
              <mc:Fallback>
                <p:oleObj name="Equation" r:id="rId8" imgW="1612800" imgH="977760" progId="Equation.DSMT4">
                  <p:embed/>
                  <p:pic>
                    <p:nvPicPr>
                      <p:cNvPr id="13" name="Object 12">
                        <a:extLst>
                          <a:ext uri="{FF2B5EF4-FFF2-40B4-BE49-F238E27FC236}">
                            <a16:creationId xmlns:a16="http://schemas.microsoft.com/office/drawing/2014/main" id="{1BDEA15E-7902-47B6-8E26-DBD8B62B5042}"/>
                          </a:ext>
                        </a:extLst>
                      </p:cNvPr>
                      <p:cNvPicPr/>
                      <p:nvPr/>
                    </p:nvPicPr>
                    <p:blipFill>
                      <a:blip r:embed="rId9"/>
                      <a:stretch>
                        <a:fillRect/>
                      </a:stretch>
                    </p:blipFill>
                    <p:spPr>
                      <a:xfrm>
                        <a:off x="202406" y="4231481"/>
                        <a:ext cx="3405187" cy="2052637"/>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32B554B4-620F-4BD1-B71A-59B674E303A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22760169"/>
      </p:ext>
    </p:extLst>
  </p:cSld>
  <p:clrMapOvr>
    <a:masterClrMapping/>
  </p:clrMapOvr>
  <mc:AlternateContent xmlns:mc="http://schemas.openxmlformats.org/markup-compatibility/2006" xmlns:p14="http://schemas.microsoft.com/office/powerpoint/2010/main">
    <mc:Choice Requires="p14">
      <p:transition spd="slow" p14:dur="2000" advTm="99709"/>
    </mc:Choice>
    <mc:Fallback xmlns="">
      <p:transition spd="slow" advTm="99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we have these pairs of </a:t>
            </a:r>
            <a:r>
              <a:rPr lang="en-US" i="1" dirty="0">
                <a:latin typeface="Times New Roman" panose="02020603050405020304" pitchFamily="18" charset="0"/>
              </a:rPr>
              <a:t>t-y</a:t>
            </a:r>
            <a:r>
              <a:rPr lang="en-US" dirty="0"/>
              <a:t> points:</a:t>
            </a:r>
          </a:p>
          <a:p>
            <a:pPr marL="0" indent="0" algn="ctr">
              <a:buNone/>
            </a:pPr>
            <a:r>
              <a:rPr lang="en-US" dirty="0">
                <a:latin typeface="Times New Roman" panose="02020603050405020304" pitchFamily="18" charset="0"/>
              </a:rPr>
              <a:t>(0, 3.1), (1, 2.1), (2, 1.9), (3, 2.1), (4, 2.9)</a:t>
            </a:r>
          </a:p>
          <a:p>
            <a:endParaRPr lang="en-US" dirty="0"/>
          </a:p>
          <a:p>
            <a:endParaRPr lang="en-US" dirty="0"/>
          </a:p>
          <a:p>
            <a:pPr lvl="1"/>
            <a:r>
              <a:rPr lang="en-US" dirty="0"/>
              <a:t>Therefore, we must define </a:t>
            </a:r>
          </a:p>
          <a:p>
            <a:pPr marL="457200" lvl="1" indent="0" algn="ctr">
              <a:buNone/>
            </a:pPr>
            <a:r>
              <a:rPr lang="en-US" dirty="0">
                <a:latin typeface="Times New Roman" panose="02020603050405020304" pitchFamily="18" charset="0"/>
              </a:rPr>
              <a:t>  0</a:t>
            </a:r>
            <a:r>
              <a:rPr lang="en-US" i="1" dirty="0">
                <a:latin typeface="Times New Roman" panose="02020603050405020304" pitchFamily="18" charset="0"/>
              </a:rPr>
              <a:t>a</a:t>
            </a:r>
            <a:r>
              <a:rPr lang="en-US" dirty="0">
                <a:latin typeface="Times New Roman" panose="02020603050405020304" pitchFamily="18" charset="0"/>
              </a:rPr>
              <a:t> + 0</a:t>
            </a:r>
            <a:r>
              <a:rPr lang="en-US" i="1" dirty="0">
                <a:latin typeface="Times New Roman" panose="02020603050405020304" pitchFamily="18" charset="0"/>
              </a:rPr>
              <a:t>b + c</a:t>
            </a:r>
            <a:r>
              <a:rPr lang="en-US" dirty="0">
                <a:latin typeface="Times New Roman" panose="02020603050405020304" pitchFamily="18" charset="0"/>
              </a:rPr>
              <a:t> = 3.1</a:t>
            </a:r>
          </a:p>
          <a:p>
            <a:pPr marL="457200" lvl="1" indent="0" algn="ctr">
              <a:buNone/>
            </a:pPr>
            <a:r>
              <a:rPr lang="en-US" dirty="0">
                <a:latin typeface="Times New Roman" panose="02020603050405020304" pitchFamily="18" charset="0"/>
              </a:rPr>
              <a:t>  1</a:t>
            </a:r>
            <a:r>
              <a:rPr lang="en-US" i="1" dirty="0">
                <a:latin typeface="Times New Roman" panose="02020603050405020304" pitchFamily="18" charset="0"/>
              </a:rPr>
              <a:t>a</a:t>
            </a:r>
            <a:r>
              <a:rPr lang="en-US" dirty="0">
                <a:latin typeface="Times New Roman" panose="02020603050405020304" pitchFamily="18" charset="0"/>
              </a:rPr>
              <a:t> + 1</a:t>
            </a:r>
            <a:r>
              <a:rPr lang="en-US" i="1" dirty="0">
                <a:latin typeface="Times New Roman" panose="02020603050405020304" pitchFamily="18" charset="0"/>
              </a:rPr>
              <a:t>b + c</a:t>
            </a:r>
            <a:r>
              <a:rPr lang="en-US" dirty="0">
                <a:latin typeface="Times New Roman" panose="02020603050405020304" pitchFamily="18" charset="0"/>
              </a:rPr>
              <a:t> = 2.2</a:t>
            </a:r>
          </a:p>
          <a:p>
            <a:pPr marL="457200" lvl="1" indent="0" algn="ctr">
              <a:buNone/>
            </a:pPr>
            <a:r>
              <a:rPr lang="en-US" dirty="0">
                <a:latin typeface="Times New Roman" panose="02020603050405020304" pitchFamily="18" charset="0"/>
              </a:rPr>
              <a:t>  4</a:t>
            </a:r>
            <a:r>
              <a:rPr lang="en-US" i="1" dirty="0">
                <a:latin typeface="Times New Roman" panose="02020603050405020304" pitchFamily="18" charset="0"/>
              </a:rPr>
              <a:t>a</a:t>
            </a:r>
            <a:r>
              <a:rPr lang="en-US" dirty="0">
                <a:latin typeface="Times New Roman" panose="02020603050405020304" pitchFamily="18" charset="0"/>
              </a:rPr>
              <a:t> + 2</a:t>
            </a:r>
            <a:r>
              <a:rPr lang="en-US" i="1" dirty="0">
                <a:latin typeface="Times New Roman" panose="02020603050405020304" pitchFamily="18" charset="0"/>
              </a:rPr>
              <a:t>b + c</a:t>
            </a:r>
            <a:r>
              <a:rPr lang="en-US" dirty="0">
                <a:latin typeface="Times New Roman" panose="02020603050405020304" pitchFamily="18" charset="0"/>
              </a:rPr>
              <a:t> = 1.9</a:t>
            </a:r>
            <a:endParaRPr lang="en-US" i="1" dirty="0">
              <a:latin typeface="Times New Roman" panose="02020603050405020304" pitchFamily="18" charset="0"/>
            </a:endParaRPr>
          </a:p>
          <a:p>
            <a:pPr marL="457200" lvl="1" indent="0" algn="ctr">
              <a:buNone/>
            </a:pPr>
            <a:r>
              <a:rPr lang="en-US" dirty="0">
                <a:latin typeface="Times New Roman" panose="02020603050405020304" pitchFamily="18" charset="0"/>
              </a:rPr>
              <a:t>  9</a:t>
            </a:r>
            <a:r>
              <a:rPr lang="en-US" i="1" dirty="0">
                <a:latin typeface="Times New Roman" panose="02020603050405020304" pitchFamily="18" charset="0"/>
              </a:rPr>
              <a:t>a</a:t>
            </a:r>
            <a:r>
              <a:rPr lang="en-US" dirty="0">
                <a:latin typeface="Times New Roman" panose="02020603050405020304" pitchFamily="18" charset="0"/>
              </a:rPr>
              <a:t> + 3</a:t>
            </a:r>
            <a:r>
              <a:rPr lang="en-US" i="1" dirty="0">
                <a:latin typeface="Times New Roman" panose="02020603050405020304" pitchFamily="18" charset="0"/>
              </a:rPr>
              <a:t>b + c</a:t>
            </a:r>
            <a:r>
              <a:rPr lang="en-US" dirty="0">
                <a:latin typeface="Times New Roman" panose="02020603050405020304" pitchFamily="18" charset="0"/>
              </a:rPr>
              <a:t> = 2.1</a:t>
            </a:r>
          </a:p>
          <a:p>
            <a:pPr marL="457200" lvl="1" indent="0" algn="ctr">
              <a:buNone/>
            </a:pPr>
            <a:r>
              <a:rPr lang="en-US" dirty="0">
                <a:latin typeface="Times New Roman" panose="02020603050405020304" pitchFamily="18" charset="0"/>
              </a:rPr>
              <a:t>16</a:t>
            </a:r>
            <a:r>
              <a:rPr lang="en-US" i="1" dirty="0">
                <a:latin typeface="Times New Roman" panose="02020603050405020304" pitchFamily="18" charset="0"/>
              </a:rPr>
              <a:t>a</a:t>
            </a:r>
            <a:r>
              <a:rPr lang="en-US" dirty="0">
                <a:latin typeface="Times New Roman" panose="02020603050405020304" pitchFamily="18" charset="0"/>
              </a:rPr>
              <a:t> + 4</a:t>
            </a:r>
            <a:r>
              <a:rPr lang="en-US" i="1" dirty="0">
                <a:latin typeface="Times New Roman" panose="02020603050405020304" pitchFamily="18" charset="0"/>
              </a:rPr>
              <a:t>b + c</a:t>
            </a:r>
            <a:r>
              <a:rPr lang="en-US" dirty="0">
                <a:latin typeface="Times New Roman" panose="02020603050405020304" pitchFamily="18" charset="0"/>
              </a:rPr>
              <a:t> = 2.9 </a:t>
            </a:r>
            <a:endParaRPr lang="en-US" i="1" dirty="0"/>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9" name="Object 8">
            <a:extLst>
              <a:ext uri="{FF2B5EF4-FFF2-40B4-BE49-F238E27FC236}">
                <a16:creationId xmlns:a16="http://schemas.microsoft.com/office/drawing/2014/main" id="{817E54FA-E4A2-4A92-A61E-1EFB73FA00BB}"/>
              </a:ext>
            </a:extLst>
          </p:cNvPr>
          <p:cNvGraphicFramePr>
            <a:graphicFrameLocks noChangeAspect="1"/>
          </p:cNvGraphicFramePr>
          <p:nvPr>
            <p:extLst>
              <p:ext uri="{D42A27DB-BD31-4B8C-83A1-F6EECF244321}">
                <p14:modId xmlns:p14="http://schemas.microsoft.com/office/powerpoint/2010/main" val="2912957386"/>
              </p:ext>
            </p:extLst>
          </p:nvPr>
        </p:nvGraphicFramePr>
        <p:xfrm>
          <a:off x="1563098" y="3736975"/>
          <a:ext cx="1982788" cy="2052638"/>
        </p:xfrm>
        <a:graphic>
          <a:graphicData uri="http://schemas.openxmlformats.org/presentationml/2006/ole">
            <mc:AlternateContent xmlns:mc="http://schemas.openxmlformats.org/markup-compatibility/2006">
              <mc:Choice xmlns:v="urn:schemas-microsoft-com:vml" Requires="v">
                <p:oleObj spid="_x0000_s583694" name="Equation" r:id="rId6" imgW="939600" imgH="977760" progId="Equation.DSMT4">
                  <p:embed/>
                </p:oleObj>
              </mc:Choice>
              <mc:Fallback>
                <p:oleObj name="Equation" r:id="rId6" imgW="939600" imgH="977760" progId="Equation.DSMT4">
                  <p:embed/>
                  <p:pic>
                    <p:nvPicPr>
                      <p:cNvPr id="9" name="Object 8">
                        <a:extLst>
                          <a:ext uri="{FF2B5EF4-FFF2-40B4-BE49-F238E27FC236}">
                            <a16:creationId xmlns:a16="http://schemas.microsoft.com/office/drawing/2014/main" id="{817E54FA-E4A2-4A92-A61E-1EFB73FA00BB}"/>
                          </a:ext>
                        </a:extLst>
                      </p:cNvPr>
                      <p:cNvPicPr/>
                      <p:nvPr/>
                    </p:nvPicPr>
                    <p:blipFill>
                      <a:blip r:embed="rId7"/>
                      <a:stretch>
                        <a:fillRect/>
                      </a:stretch>
                    </p:blipFill>
                    <p:spPr>
                      <a:xfrm>
                        <a:off x="1563098" y="3736975"/>
                        <a:ext cx="1982788" cy="205263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E876AA2-2DDB-40F1-808A-E81F7007036C}"/>
              </a:ext>
            </a:extLst>
          </p:cNvPr>
          <p:cNvGraphicFramePr>
            <a:graphicFrameLocks noChangeAspect="1"/>
          </p:cNvGraphicFramePr>
          <p:nvPr>
            <p:extLst>
              <p:ext uri="{D42A27DB-BD31-4B8C-83A1-F6EECF244321}">
                <p14:modId xmlns:p14="http://schemas.microsoft.com/office/powerpoint/2010/main" val="2682996690"/>
              </p:ext>
            </p:extLst>
          </p:nvPr>
        </p:nvGraphicFramePr>
        <p:xfrm>
          <a:off x="6174922" y="3980657"/>
          <a:ext cx="1238250" cy="2260600"/>
        </p:xfrm>
        <a:graphic>
          <a:graphicData uri="http://schemas.openxmlformats.org/presentationml/2006/ole">
            <mc:AlternateContent xmlns:mc="http://schemas.openxmlformats.org/markup-compatibility/2006">
              <mc:Choice xmlns:v="urn:schemas-microsoft-com:vml" Requires="v">
                <p:oleObj spid="_x0000_s583695" name="Equation" r:id="rId8" imgW="533160" imgH="977760" progId="Equation.DSMT4">
                  <p:embed/>
                </p:oleObj>
              </mc:Choice>
              <mc:Fallback>
                <p:oleObj name="Equation" r:id="rId8" imgW="533160" imgH="977760" progId="Equation.DSMT4">
                  <p:embed/>
                  <p:pic>
                    <p:nvPicPr>
                      <p:cNvPr id="10" name="Object 9">
                        <a:extLst>
                          <a:ext uri="{FF2B5EF4-FFF2-40B4-BE49-F238E27FC236}">
                            <a16:creationId xmlns:a16="http://schemas.microsoft.com/office/drawing/2014/main" id="{34107051-D87E-4100-B645-6EABE2F4EFF0}"/>
                          </a:ext>
                        </a:extLst>
                      </p:cNvPr>
                      <p:cNvPicPr/>
                      <p:nvPr/>
                    </p:nvPicPr>
                    <p:blipFill>
                      <a:blip r:embed="rId9"/>
                      <a:stretch>
                        <a:fillRect/>
                      </a:stretch>
                    </p:blipFill>
                    <p:spPr>
                      <a:xfrm>
                        <a:off x="6174922" y="3980657"/>
                        <a:ext cx="1238250" cy="2260600"/>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25F735D8-7573-42A5-942F-FE0F1AB6D91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99080394"/>
      </p:ext>
    </p:extLst>
  </p:cSld>
  <p:clrMapOvr>
    <a:masterClrMapping/>
  </p:clrMapOvr>
  <mc:AlternateContent xmlns:mc="http://schemas.openxmlformats.org/markup-compatibility/2006" xmlns:p14="http://schemas.microsoft.com/office/powerpoint/2010/main">
    <mc:Choice Requires="p14">
      <p:transition spd="slow" p14:dur="2000" advTm="11131"/>
    </mc:Choice>
    <mc:Fallback xmlns="">
      <p:transition spd="slow" advTm="11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Next we calculate:</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a:p>
            <a:endParaRPr lang="en-US" dirty="0"/>
          </a:p>
          <a:p>
            <a:r>
              <a:rPr lang="en-US" dirty="0"/>
              <a:t>Thus, the best-fitting line is </a:t>
            </a:r>
            <a:r>
              <a:rPr lang="en-US" i="1" dirty="0">
                <a:latin typeface="Times New Roman" panose="02020603050405020304" pitchFamily="18" charset="0"/>
              </a:rPr>
              <a:t>y</a:t>
            </a:r>
            <a:r>
              <a:rPr lang="en-US" dirty="0">
                <a:latin typeface="Times New Roman" panose="02020603050405020304" pitchFamily="18" charset="0"/>
              </a:rPr>
              <a:t> = 0.26429</a:t>
            </a:r>
            <a:r>
              <a:rPr lang="en-US" i="1" dirty="0">
                <a:latin typeface="Times New Roman" panose="02020603050405020304" pitchFamily="18" charset="0"/>
              </a:rPr>
              <a:t>t</a:t>
            </a:r>
            <a:r>
              <a:rPr lang="en-US" baseline="30000" dirty="0">
                <a:latin typeface="Times New Roman" panose="02020603050405020304" pitchFamily="18" charset="0"/>
              </a:rPr>
              <a:t>2</a:t>
            </a:r>
            <a:r>
              <a:rPr lang="en-US" dirty="0">
                <a:latin typeface="Times New Roman" panose="02020603050405020304" pitchFamily="18" charset="0"/>
              </a:rPr>
              <a:t> – 1.12714</a:t>
            </a:r>
            <a:r>
              <a:rPr lang="en-US" i="1" dirty="0">
                <a:latin typeface="Times New Roman" panose="02020603050405020304" pitchFamily="18" charset="0"/>
              </a:rPr>
              <a:t>t</a:t>
            </a:r>
            <a:r>
              <a:rPr lang="en-US" dirty="0">
                <a:latin typeface="Times New Roman" panose="02020603050405020304" pitchFamily="18" charset="0"/>
              </a:rPr>
              <a:t> + 3.08857</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11" name="Object 10">
            <a:extLst>
              <a:ext uri="{FF2B5EF4-FFF2-40B4-BE49-F238E27FC236}">
                <a16:creationId xmlns:a16="http://schemas.microsoft.com/office/drawing/2014/main" id="{1C0D0EBB-5A4A-4BE0-8F5E-41B829663DC3}"/>
              </a:ext>
            </a:extLst>
          </p:cNvPr>
          <p:cNvGraphicFramePr>
            <a:graphicFrameLocks noChangeAspect="1"/>
          </p:cNvGraphicFramePr>
          <p:nvPr>
            <p:extLst>
              <p:ext uri="{D42A27DB-BD31-4B8C-83A1-F6EECF244321}">
                <p14:modId xmlns:p14="http://schemas.microsoft.com/office/powerpoint/2010/main" val="1249015636"/>
              </p:ext>
            </p:extLst>
          </p:nvPr>
        </p:nvGraphicFramePr>
        <p:xfrm>
          <a:off x="152400" y="1572172"/>
          <a:ext cx="6837363" cy="2052638"/>
        </p:xfrm>
        <a:graphic>
          <a:graphicData uri="http://schemas.openxmlformats.org/presentationml/2006/ole">
            <mc:AlternateContent xmlns:mc="http://schemas.openxmlformats.org/markup-compatibility/2006">
              <mc:Choice xmlns:v="urn:schemas-microsoft-com:vml" Requires="v">
                <p:oleObj spid="_x0000_s584726" name="Equation" r:id="rId6" imgW="3238200" imgH="977760" progId="Equation.DSMT4">
                  <p:embed/>
                </p:oleObj>
              </mc:Choice>
              <mc:Fallback>
                <p:oleObj name="Equation" r:id="rId6" imgW="3238200" imgH="977760" progId="Equation.DSMT4">
                  <p:embed/>
                  <p:pic>
                    <p:nvPicPr>
                      <p:cNvPr id="11" name="Object 10">
                        <a:extLst>
                          <a:ext uri="{FF2B5EF4-FFF2-40B4-BE49-F238E27FC236}">
                            <a16:creationId xmlns:a16="http://schemas.microsoft.com/office/drawing/2014/main" id="{1C0D0EBB-5A4A-4BE0-8F5E-41B829663DC3}"/>
                          </a:ext>
                        </a:extLst>
                      </p:cNvPr>
                      <p:cNvPicPr/>
                      <p:nvPr/>
                    </p:nvPicPr>
                    <p:blipFill>
                      <a:blip r:embed="rId7"/>
                      <a:stretch>
                        <a:fillRect/>
                      </a:stretch>
                    </p:blipFill>
                    <p:spPr>
                      <a:xfrm>
                        <a:off x="152400" y="1572172"/>
                        <a:ext cx="6837363" cy="205263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D197C132-7353-4181-A5F3-F9D539029061}"/>
              </a:ext>
            </a:extLst>
          </p:cNvPr>
          <p:cNvGraphicFramePr>
            <a:graphicFrameLocks noChangeAspect="1"/>
          </p:cNvGraphicFramePr>
          <p:nvPr>
            <p:extLst>
              <p:ext uri="{D42A27DB-BD31-4B8C-83A1-F6EECF244321}">
                <p14:modId xmlns:p14="http://schemas.microsoft.com/office/powerpoint/2010/main" val="297892902"/>
              </p:ext>
            </p:extLst>
          </p:nvPr>
        </p:nvGraphicFramePr>
        <p:xfrm>
          <a:off x="4094162" y="3072176"/>
          <a:ext cx="4745038" cy="2052637"/>
        </p:xfrm>
        <a:graphic>
          <a:graphicData uri="http://schemas.openxmlformats.org/presentationml/2006/ole">
            <mc:AlternateContent xmlns:mc="http://schemas.openxmlformats.org/markup-compatibility/2006">
              <mc:Choice xmlns:v="urn:schemas-microsoft-com:vml" Requires="v">
                <p:oleObj spid="_x0000_s584727" name="Equation" r:id="rId8" imgW="2247840" imgH="977760" progId="Equation.DSMT4">
                  <p:embed/>
                </p:oleObj>
              </mc:Choice>
              <mc:Fallback>
                <p:oleObj name="Equation" r:id="rId8" imgW="2247840" imgH="977760" progId="Equation.DSMT4">
                  <p:embed/>
                  <p:pic>
                    <p:nvPicPr>
                      <p:cNvPr id="15" name="Object 14">
                        <a:extLst>
                          <a:ext uri="{FF2B5EF4-FFF2-40B4-BE49-F238E27FC236}">
                            <a16:creationId xmlns:a16="http://schemas.microsoft.com/office/drawing/2014/main" id="{D197C132-7353-4181-A5F3-F9D539029061}"/>
                          </a:ext>
                        </a:extLst>
                      </p:cNvPr>
                      <p:cNvPicPr/>
                      <p:nvPr/>
                    </p:nvPicPr>
                    <p:blipFill>
                      <a:blip r:embed="rId9"/>
                      <a:stretch>
                        <a:fillRect/>
                      </a:stretch>
                    </p:blipFill>
                    <p:spPr>
                      <a:xfrm>
                        <a:off x="4094162" y="3072176"/>
                        <a:ext cx="4745038" cy="205263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2154AE5-5DB6-4E5A-A75A-E2244D1E1093}"/>
              </a:ext>
            </a:extLst>
          </p:cNvPr>
          <p:cNvGraphicFramePr>
            <a:graphicFrameLocks noChangeAspect="1"/>
          </p:cNvGraphicFramePr>
          <p:nvPr>
            <p:extLst>
              <p:ext uri="{D42A27DB-BD31-4B8C-83A1-F6EECF244321}">
                <p14:modId xmlns:p14="http://schemas.microsoft.com/office/powerpoint/2010/main" val="4227261071"/>
              </p:ext>
            </p:extLst>
          </p:nvPr>
        </p:nvGraphicFramePr>
        <p:xfrm>
          <a:off x="482600" y="3724275"/>
          <a:ext cx="3248025" cy="1250950"/>
        </p:xfrm>
        <a:graphic>
          <a:graphicData uri="http://schemas.openxmlformats.org/presentationml/2006/ole">
            <mc:AlternateContent xmlns:mc="http://schemas.openxmlformats.org/markup-compatibility/2006">
              <mc:Choice xmlns:v="urn:schemas-microsoft-com:vml" Requires="v">
                <p:oleObj spid="_x0000_s584728" name="Equation" r:id="rId10" imgW="1536480" imgH="596880" progId="Equation.DSMT4">
                  <p:embed/>
                </p:oleObj>
              </mc:Choice>
              <mc:Fallback>
                <p:oleObj name="Equation" r:id="rId10" imgW="1536480" imgH="596880" progId="Equation.DSMT4">
                  <p:embed/>
                  <p:pic>
                    <p:nvPicPr>
                      <p:cNvPr id="13" name="Object 12">
                        <a:extLst>
                          <a:ext uri="{FF2B5EF4-FFF2-40B4-BE49-F238E27FC236}">
                            <a16:creationId xmlns:a16="http://schemas.microsoft.com/office/drawing/2014/main" id="{02154AE5-5DB6-4E5A-A75A-E2244D1E1093}"/>
                          </a:ext>
                        </a:extLst>
                      </p:cNvPr>
                      <p:cNvPicPr/>
                      <p:nvPr/>
                    </p:nvPicPr>
                    <p:blipFill>
                      <a:blip r:embed="rId11"/>
                      <a:stretch>
                        <a:fillRect/>
                      </a:stretch>
                    </p:blipFill>
                    <p:spPr>
                      <a:xfrm>
                        <a:off x="482600" y="3724275"/>
                        <a:ext cx="3248025" cy="12509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86558197-C2B2-402C-815E-3A2D24D70A74}"/>
              </a:ext>
            </a:extLst>
          </p:cNvPr>
          <p:cNvGraphicFramePr>
            <a:graphicFrameLocks noChangeAspect="1"/>
          </p:cNvGraphicFramePr>
          <p:nvPr>
            <p:extLst>
              <p:ext uri="{D42A27DB-BD31-4B8C-83A1-F6EECF244321}">
                <p14:modId xmlns:p14="http://schemas.microsoft.com/office/powerpoint/2010/main" val="422128718"/>
              </p:ext>
            </p:extLst>
          </p:nvPr>
        </p:nvGraphicFramePr>
        <p:xfrm>
          <a:off x="3660775" y="4630738"/>
          <a:ext cx="1824038" cy="1254125"/>
        </p:xfrm>
        <a:graphic>
          <a:graphicData uri="http://schemas.openxmlformats.org/presentationml/2006/ole">
            <mc:AlternateContent xmlns:mc="http://schemas.openxmlformats.org/markup-compatibility/2006">
              <mc:Choice xmlns:v="urn:schemas-microsoft-com:vml" Requires="v">
                <p:oleObj spid="_x0000_s584729" name="Equation" r:id="rId12" imgW="863280" imgH="596880" progId="Equation.DSMT4">
                  <p:embed/>
                </p:oleObj>
              </mc:Choice>
              <mc:Fallback>
                <p:oleObj name="Equation" r:id="rId12" imgW="863280" imgH="596880" progId="Equation.DSMT4">
                  <p:embed/>
                  <p:pic>
                    <p:nvPicPr>
                      <p:cNvPr id="16" name="Object 15">
                        <a:extLst>
                          <a:ext uri="{FF2B5EF4-FFF2-40B4-BE49-F238E27FC236}">
                            <a16:creationId xmlns:a16="http://schemas.microsoft.com/office/drawing/2014/main" id="{86558197-C2B2-402C-815E-3A2D24D70A74}"/>
                          </a:ext>
                        </a:extLst>
                      </p:cNvPr>
                      <p:cNvPicPr/>
                      <p:nvPr/>
                    </p:nvPicPr>
                    <p:blipFill>
                      <a:blip r:embed="rId13"/>
                      <a:stretch>
                        <a:fillRect/>
                      </a:stretch>
                    </p:blipFill>
                    <p:spPr>
                      <a:xfrm>
                        <a:off x="3660775" y="4630738"/>
                        <a:ext cx="1824038" cy="125412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D0D27487-7DB7-4C7F-89E2-D68D03552A06}"/>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12953863"/>
      </p:ext>
    </p:extLst>
  </p:cSld>
  <p:clrMapOvr>
    <a:masterClrMapping/>
  </p:clrMapOvr>
  <mc:AlternateContent xmlns:mc="http://schemas.openxmlformats.org/markup-compatibility/2006" xmlns:p14="http://schemas.microsoft.com/office/powerpoint/2010/main">
    <mc:Choice Requires="p14">
      <p:transition spd="slow" p14:dur="2000" advTm="84826"/>
    </mc:Choice>
    <mc:Fallback xmlns="">
      <p:transition spd="slow" advTm="84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7DA2FE02-0FD8-4863-8B1E-C938DC15F999}"/>
              </a:ext>
            </a:extLst>
          </p:cNvPr>
          <p:cNvSpPr/>
          <p:nvPr/>
        </p:nvSpPr>
        <p:spPr>
          <a:xfrm>
            <a:off x="2911939" y="3613066"/>
            <a:ext cx="3369568" cy="1073792"/>
          </a:xfrm>
          <a:custGeom>
            <a:avLst/>
            <a:gdLst>
              <a:gd name="connsiteX0" fmla="*/ 0 w 5016137"/>
              <a:gd name="connsiteY0" fmla="*/ 557349 h 1276831"/>
              <a:gd name="connsiteX1" fmla="*/ 1715588 w 5016137"/>
              <a:gd name="connsiteY1" fmla="*/ 1227909 h 1276831"/>
              <a:gd name="connsiteX2" fmla="*/ 3361508 w 5016137"/>
              <a:gd name="connsiteY2" fmla="*/ 1088572 h 1276831"/>
              <a:gd name="connsiteX3" fmla="*/ 5016137 w 5016137"/>
              <a:gd name="connsiteY3" fmla="*/ 0 h 1276831"/>
              <a:gd name="connsiteX4" fmla="*/ 5016137 w 5016137"/>
              <a:gd name="connsiteY4" fmla="*/ 0 h 1276831"/>
              <a:gd name="connsiteX0" fmla="*/ 0 w 5016137"/>
              <a:gd name="connsiteY0" fmla="*/ 557349 h 1374445"/>
              <a:gd name="connsiteX1" fmla="*/ 1715588 w 5016137"/>
              <a:gd name="connsiteY1" fmla="*/ 1227909 h 1374445"/>
              <a:gd name="connsiteX2" fmla="*/ 3348545 w 5016137"/>
              <a:gd name="connsiteY2" fmla="*/ 1265060 h 1374445"/>
              <a:gd name="connsiteX3" fmla="*/ 5016137 w 5016137"/>
              <a:gd name="connsiteY3" fmla="*/ 0 h 1374445"/>
              <a:gd name="connsiteX4" fmla="*/ 5016137 w 5016137"/>
              <a:gd name="connsiteY4" fmla="*/ 0 h 1374445"/>
              <a:gd name="connsiteX0" fmla="*/ 0 w 6390331"/>
              <a:gd name="connsiteY0" fmla="*/ 557349 h 1374445"/>
              <a:gd name="connsiteX1" fmla="*/ 1715588 w 6390331"/>
              <a:gd name="connsiteY1" fmla="*/ 1227909 h 1374445"/>
              <a:gd name="connsiteX2" fmla="*/ 3348545 w 6390331"/>
              <a:gd name="connsiteY2" fmla="*/ 1265060 h 1374445"/>
              <a:gd name="connsiteX3" fmla="*/ 5016137 w 6390331"/>
              <a:gd name="connsiteY3" fmla="*/ 0 h 1374445"/>
              <a:gd name="connsiteX4" fmla="*/ 6390331 w 6390331"/>
              <a:gd name="connsiteY4" fmla="*/ 166684 h 1374445"/>
              <a:gd name="connsiteX0" fmla="*/ 0 w 5016137"/>
              <a:gd name="connsiteY0" fmla="*/ 557349 h 1374445"/>
              <a:gd name="connsiteX1" fmla="*/ 1715588 w 5016137"/>
              <a:gd name="connsiteY1" fmla="*/ 1227909 h 1374445"/>
              <a:gd name="connsiteX2" fmla="*/ 3348545 w 5016137"/>
              <a:gd name="connsiteY2" fmla="*/ 1265060 h 1374445"/>
              <a:gd name="connsiteX3" fmla="*/ 5016137 w 5016137"/>
              <a:gd name="connsiteY3" fmla="*/ 0 h 1374445"/>
              <a:gd name="connsiteX0" fmla="*/ 0 w 4990209"/>
              <a:gd name="connsiteY0" fmla="*/ 96519 h 880470"/>
              <a:gd name="connsiteX1" fmla="*/ 1715588 w 4990209"/>
              <a:gd name="connsiteY1" fmla="*/ 767079 h 880470"/>
              <a:gd name="connsiteX2" fmla="*/ 3348545 w 4990209"/>
              <a:gd name="connsiteY2" fmla="*/ 804230 h 880470"/>
              <a:gd name="connsiteX3" fmla="*/ 4990209 w 4990209"/>
              <a:gd name="connsiteY3" fmla="*/ 0 h 880470"/>
              <a:gd name="connsiteX0" fmla="*/ 0 w 4977244"/>
              <a:gd name="connsiteY0" fmla="*/ 165153 h 953983"/>
              <a:gd name="connsiteX1" fmla="*/ 1715588 w 4977244"/>
              <a:gd name="connsiteY1" fmla="*/ 835713 h 953983"/>
              <a:gd name="connsiteX2" fmla="*/ 3348545 w 4977244"/>
              <a:gd name="connsiteY2" fmla="*/ 872864 h 953983"/>
              <a:gd name="connsiteX3" fmla="*/ 4977244 w 4977244"/>
              <a:gd name="connsiteY3" fmla="*/ 0 h 953983"/>
              <a:gd name="connsiteX0" fmla="*/ 0 w 4990207"/>
              <a:gd name="connsiteY0" fmla="*/ 0 h 1254534"/>
              <a:gd name="connsiteX1" fmla="*/ 1728551 w 4990207"/>
              <a:gd name="connsiteY1" fmla="*/ 1111780 h 1254534"/>
              <a:gd name="connsiteX2" fmla="*/ 3361508 w 4990207"/>
              <a:gd name="connsiteY2" fmla="*/ 1148931 h 1254534"/>
              <a:gd name="connsiteX3" fmla="*/ 4990207 w 4990207"/>
              <a:gd name="connsiteY3" fmla="*/ 276067 h 1254534"/>
              <a:gd name="connsiteX0" fmla="*/ 0 w 4990207"/>
              <a:gd name="connsiteY0" fmla="*/ 0 h 1254534"/>
              <a:gd name="connsiteX1" fmla="*/ 1728551 w 4990207"/>
              <a:gd name="connsiteY1" fmla="*/ 1111780 h 1254534"/>
              <a:gd name="connsiteX2" fmla="*/ 3361508 w 4990207"/>
              <a:gd name="connsiteY2" fmla="*/ 1148931 h 1254534"/>
              <a:gd name="connsiteX3" fmla="*/ 4990207 w 4990207"/>
              <a:gd name="connsiteY3" fmla="*/ 276067 h 1254534"/>
              <a:gd name="connsiteX0" fmla="*/ 0 w 4990207"/>
              <a:gd name="connsiteY0" fmla="*/ 0 h 1283223"/>
              <a:gd name="connsiteX1" fmla="*/ 1806335 w 4990207"/>
              <a:gd name="connsiteY1" fmla="*/ 1160805 h 1283223"/>
              <a:gd name="connsiteX2" fmla="*/ 3361508 w 4990207"/>
              <a:gd name="connsiteY2" fmla="*/ 1148931 h 1283223"/>
              <a:gd name="connsiteX3" fmla="*/ 4990207 w 4990207"/>
              <a:gd name="connsiteY3" fmla="*/ 276067 h 1283223"/>
              <a:gd name="connsiteX0" fmla="*/ 0 w 4990207"/>
              <a:gd name="connsiteY0" fmla="*/ 0 h 1315496"/>
              <a:gd name="connsiteX1" fmla="*/ 1806335 w 4990207"/>
              <a:gd name="connsiteY1" fmla="*/ 1160805 h 1315496"/>
              <a:gd name="connsiteX2" fmla="*/ 3128153 w 4990207"/>
              <a:gd name="connsiteY2" fmla="*/ 1207760 h 1315496"/>
              <a:gd name="connsiteX3" fmla="*/ 4990207 w 4990207"/>
              <a:gd name="connsiteY3" fmla="*/ 276067 h 1315496"/>
              <a:gd name="connsiteX0" fmla="*/ 0 w 4990207"/>
              <a:gd name="connsiteY0" fmla="*/ 0 h 1273201"/>
              <a:gd name="connsiteX1" fmla="*/ 1767442 w 4990207"/>
              <a:gd name="connsiteY1" fmla="*/ 1062757 h 1273201"/>
              <a:gd name="connsiteX2" fmla="*/ 3128153 w 4990207"/>
              <a:gd name="connsiteY2" fmla="*/ 1207760 h 1273201"/>
              <a:gd name="connsiteX3" fmla="*/ 4990207 w 4990207"/>
              <a:gd name="connsiteY3" fmla="*/ 276067 h 1273201"/>
              <a:gd name="connsiteX0" fmla="*/ 0 w 4990207"/>
              <a:gd name="connsiteY0" fmla="*/ 0 h 1273201"/>
              <a:gd name="connsiteX1" fmla="*/ 1767442 w 4990207"/>
              <a:gd name="connsiteY1" fmla="*/ 1062757 h 1273201"/>
              <a:gd name="connsiteX2" fmla="*/ 3128153 w 4990207"/>
              <a:gd name="connsiteY2" fmla="*/ 1207760 h 1273201"/>
              <a:gd name="connsiteX3" fmla="*/ 4990207 w 4990207"/>
              <a:gd name="connsiteY3" fmla="*/ 276067 h 1273201"/>
              <a:gd name="connsiteX0" fmla="*/ 0 w 4990207"/>
              <a:gd name="connsiteY0" fmla="*/ 0 h 1237211"/>
              <a:gd name="connsiteX1" fmla="*/ 1767442 w 4990207"/>
              <a:gd name="connsiteY1" fmla="*/ 1062757 h 1237211"/>
              <a:gd name="connsiteX2" fmla="*/ 3141116 w 4990207"/>
              <a:gd name="connsiteY2" fmla="*/ 1158735 h 1237211"/>
              <a:gd name="connsiteX3" fmla="*/ 4990207 w 4990207"/>
              <a:gd name="connsiteY3" fmla="*/ 276067 h 1237211"/>
              <a:gd name="connsiteX0" fmla="*/ 0 w 4990207"/>
              <a:gd name="connsiteY0" fmla="*/ 0 h 1237211"/>
              <a:gd name="connsiteX1" fmla="*/ 1767442 w 4990207"/>
              <a:gd name="connsiteY1" fmla="*/ 1062757 h 1237211"/>
              <a:gd name="connsiteX2" fmla="*/ 3141116 w 4990207"/>
              <a:gd name="connsiteY2" fmla="*/ 1158735 h 1237211"/>
              <a:gd name="connsiteX3" fmla="*/ 4990207 w 4990207"/>
              <a:gd name="connsiteY3" fmla="*/ 276067 h 1237211"/>
              <a:gd name="connsiteX0" fmla="*/ 0 w 4990207"/>
              <a:gd name="connsiteY0" fmla="*/ 0 h 1232983"/>
              <a:gd name="connsiteX1" fmla="*/ 1767442 w 4990207"/>
              <a:gd name="connsiteY1" fmla="*/ 1062757 h 1232983"/>
              <a:gd name="connsiteX2" fmla="*/ 3141116 w 4990207"/>
              <a:gd name="connsiteY2" fmla="*/ 1158735 h 1232983"/>
              <a:gd name="connsiteX3" fmla="*/ 4990207 w 4990207"/>
              <a:gd name="connsiteY3" fmla="*/ 276067 h 1232983"/>
              <a:gd name="connsiteX0" fmla="*/ 0 w 3758618"/>
              <a:gd name="connsiteY0" fmla="*/ 0 h 1242161"/>
              <a:gd name="connsiteX1" fmla="*/ 1767442 w 3758618"/>
              <a:gd name="connsiteY1" fmla="*/ 1062757 h 1242161"/>
              <a:gd name="connsiteX2" fmla="*/ 3141116 w 3758618"/>
              <a:gd name="connsiteY2" fmla="*/ 1158735 h 1242161"/>
              <a:gd name="connsiteX3" fmla="*/ 3758618 w 3758618"/>
              <a:gd name="connsiteY3" fmla="*/ 207433 h 1242161"/>
              <a:gd name="connsiteX0" fmla="*/ 0 w 5016135"/>
              <a:gd name="connsiteY0" fmla="*/ 0 h 1240038"/>
              <a:gd name="connsiteX1" fmla="*/ 1767442 w 5016135"/>
              <a:gd name="connsiteY1" fmla="*/ 1062757 h 1240038"/>
              <a:gd name="connsiteX2" fmla="*/ 3141116 w 5016135"/>
              <a:gd name="connsiteY2" fmla="*/ 1158735 h 1240038"/>
              <a:gd name="connsiteX3" fmla="*/ 5016135 w 5016135"/>
              <a:gd name="connsiteY3" fmla="*/ 236848 h 1240038"/>
              <a:gd name="connsiteX0" fmla="*/ 0 w 5016135"/>
              <a:gd name="connsiteY0" fmla="*/ 0 h 1240038"/>
              <a:gd name="connsiteX1" fmla="*/ 1767442 w 5016135"/>
              <a:gd name="connsiteY1" fmla="*/ 1062757 h 1240038"/>
              <a:gd name="connsiteX2" fmla="*/ 3141116 w 5016135"/>
              <a:gd name="connsiteY2" fmla="*/ 1158735 h 1240038"/>
              <a:gd name="connsiteX3" fmla="*/ 5016135 w 5016135"/>
              <a:gd name="connsiteY3" fmla="*/ 236848 h 1240038"/>
              <a:gd name="connsiteX0" fmla="*/ 0 w 5016135"/>
              <a:gd name="connsiteY0" fmla="*/ 0 h 1240038"/>
              <a:gd name="connsiteX1" fmla="*/ 1767442 w 5016135"/>
              <a:gd name="connsiteY1" fmla="*/ 1062757 h 1240038"/>
              <a:gd name="connsiteX2" fmla="*/ 3141116 w 5016135"/>
              <a:gd name="connsiteY2" fmla="*/ 1158735 h 1240038"/>
              <a:gd name="connsiteX3" fmla="*/ 5016135 w 5016135"/>
              <a:gd name="connsiteY3" fmla="*/ 236848 h 1240038"/>
              <a:gd name="connsiteX0" fmla="*/ 0 w 5016135"/>
              <a:gd name="connsiteY0" fmla="*/ 0 h 1240038"/>
              <a:gd name="connsiteX1" fmla="*/ 1767442 w 5016135"/>
              <a:gd name="connsiteY1" fmla="*/ 1062757 h 1240038"/>
              <a:gd name="connsiteX2" fmla="*/ 3141116 w 5016135"/>
              <a:gd name="connsiteY2" fmla="*/ 1158735 h 1240038"/>
              <a:gd name="connsiteX3" fmla="*/ 5016135 w 5016135"/>
              <a:gd name="connsiteY3" fmla="*/ 236848 h 1240038"/>
              <a:gd name="connsiteX0" fmla="*/ 0 w 5016135"/>
              <a:gd name="connsiteY0" fmla="*/ 0 h 1214863"/>
              <a:gd name="connsiteX1" fmla="*/ 1767442 w 5016135"/>
              <a:gd name="connsiteY1" fmla="*/ 1062757 h 1214863"/>
              <a:gd name="connsiteX2" fmla="*/ 3141116 w 5016135"/>
              <a:gd name="connsiteY2" fmla="*/ 1158735 h 1214863"/>
              <a:gd name="connsiteX3" fmla="*/ 5016135 w 5016135"/>
              <a:gd name="connsiteY3" fmla="*/ 236848 h 1214863"/>
              <a:gd name="connsiteX0" fmla="*/ 0 w 5016135"/>
              <a:gd name="connsiteY0" fmla="*/ 0 h 1214863"/>
              <a:gd name="connsiteX1" fmla="*/ 1767442 w 5016135"/>
              <a:gd name="connsiteY1" fmla="*/ 1062757 h 1214863"/>
              <a:gd name="connsiteX2" fmla="*/ 3141116 w 5016135"/>
              <a:gd name="connsiteY2" fmla="*/ 1158735 h 1214863"/>
              <a:gd name="connsiteX3" fmla="*/ 5016135 w 5016135"/>
              <a:gd name="connsiteY3" fmla="*/ 236848 h 1214863"/>
              <a:gd name="connsiteX0" fmla="*/ 0 w 5016135"/>
              <a:gd name="connsiteY0" fmla="*/ 0 h 1208973"/>
              <a:gd name="connsiteX1" fmla="*/ 1767442 w 5016135"/>
              <a:gd name="connsiteY1" fmla="*/ 1062757 h 1208973"/>
              <a:gd name="connsiteX2" fmla="*/ 3141116 w 5016135"/>
              <a:gd name="connsiteY2" fmla="*/ 1158735 h 1208973"/>
              <a:gd name="connsiteX3" fmla="*/ 5016135 w 5016135"/>
              <a:gd name="connsiteY3" fmla="*/ 236848 h 1208973"/>
            </a:gdLst>
            <a:ahLst/>
            <a:cxnLst>
              <a:cxn ang="0">
                <a:pos x="connsiteX0" y="connsiteY0"/>
              </a:cxn>
              <a:cxn ang="0">
                <a:pos x="connsiteX1" y="connsiteY1"/>
              </a:cxn>
              <a:cxn ang="0">
                <a:pos x="connsiteX2" y="connsiteY2"/>
              </a:cxn>
              <a:cxn ang="0">
                <a:pos x="connsiteX3" y="connsiteY3"/>
              </a:cxn>
            </a:cxnLst>
            <a:rect l="l" t="t" r="r" b="b"/>
            <a:pathLst>
              <a:path w="5016135" h="1208973">
                <a:moveTo>
                  <a:pt x="0" y="0"/>
                </a:moveTo>
                <a:cubicBezTo>
                  <a:pt x="525810" y="428280"/>
                  <a:pt x="1243922" y="889243"/>
                  <a:pt x="1767442" y="1062757"/>
                </a:cubicBezTo>
                <a:cubicBezTo>
                  <a:pt x="2290962" y="1236271"/>
                  <a:pt x="2703381" y="1237558"/>
                  <a:pt x="3141116" y="1158735"/>
                </a:cubicBezTo>
                <a:cubicBezTo>
                  <a:pt x="3578851" y="1079912"/>
                  <a:pt x="4442985" y="681412"/>
                  <a:pt x="5016135" y="236848"/>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021A89-B934-47CC-9C7E-78BA9582ABBF}"/>
              </a:ext>
            </a:extLst>
          </p:cNvPr>
          <p:cNvSpPr>
            <a:spLocks noGrp="1"/>
          </p:cNvSpPr>
          <p:nvPr>
            <p:ph type="title"/>
          </p:nvPr>
        </p:nvSpPr>
        <p:spPr/>
        <p:txBody>
          <a:bodyPr/>
          <a:lstStyle/>
          <a:p>
            <a:r>
              <a:rPr lang="en-US" dirty="0"/>
              <a:t>Applications</a:t>
            </a:r>
          </a:p>
        </p:txBody>
      </p:sp>
      <p:sp>
        <p:nvSpPr>
          <p:cNvPr id="3" name="Content Placeholder 2">
            <a:extLst>
              <a:ext uri="{FF2B5EF4-FFF2-40B4-BE49-F238E27FC236}">
                <a16:creationId xmlns:a16="http://schemas.microsoft.com/office/drawing/2014/main" id="{196F74AF-F4AB-4BD9-8856-AFF41DC4F4FF}"/>
              </a:ext>
            </a:extLst>
          </p:cNvPr>
          <p:cNvSpPr>
            <a:spLocks noGrp="1"/>
          </p:cNvSpPr>
          <p:nvPr>
            <p:ph idx="1"/>
          </p:nvPr>
        </p:nvSpPr>
        <p:spPr/>
        <p:txBody>
          <a:bodyPr/>
          <a:lstStyle/>
          <a:p>
            <a:r>
              <a:rPr lang="en-US" dirty="0"/>
              <a:t>Thus, looking at this result:</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(0, 3.1), (1, 2.2), (2, 1.9), (3, 2.1), (4, 2.8)</a:t>
            </a:r>
          </a:p>
        </p:txBody>
      </p:sp>
      <p:sp>
        <p:nvSpPr>
          <p:cNvPr id="4" name="Footer Placeholder 3">
            <a:extLst>
              <a:ext uri="{FF2B5EF4-FFF2-40B4-BE49-F238E27FC236}">
                <a16:creationId xmlns:a16="http://schemas.microsoft.com/office/drawing/2014/main" id="{E5C39014-8D8F-4D65-89D0-697E18965B5D}"/>
              </a:ext>
            </a:extLst>
          </p:cNvPr>
          <p:cNvSpPr>
            <a:spLocks noGrp="1"/>
          </p:cNvSpPr>
          <p:nvPr>
            <p:ph type="ftr" sz="quarter" idx="11"/>
          </p:nvPr>
        </p:nvSpPr>
        <p:spPr/>
        <p:txBody>
          <a:bodyPr/>
          <a:lstStyle/>
          <a:p>
            <a:r>
              <a:rPr lang="en-US"/>
              <a:t>Linear regression and least squares</a:t>
            </a:r>
            <a:endParaRPr lang="en-CA" dirty="0"/>
          </a:p>
        </p:txBody>
      </p:sp>
      <p:sp>
        <p:nvSpPr>
          <p:cNvPr id="5" name="Slide Number Placeholder 4">
            <a:extLst>
              <a:ext uri="{FF2B5EF4-FFF2-40B4-BE49-F238E27FC236}">
                <a16:creationId xmlns:a16="http://schemas.microsoft.com/office/drawing/2014/main" id="{D64A5EF7-6D4D-4228-91BD-DF1E8EBC273F}"/>
              </a:ext>
            </a:extLst>
          </p:cNvPr>
          <p:cNvSpPr>
            <a:spLocks noGrp="1"/>
          </p:cNvSpPr>
          <p:nvPr>
            <p:ph type="sldNum" sz="quarter" idx="12"/>
          </p:nvPr>
        </p:nvSpPr>
        <p:spPr/>
        <p:txBody>
          <a:bodyPr/>
          <a:lstStyle/>
          <a:p>
            <a:fld id="{42EF6DC8-DA9C-4533-8A40-BB00A2545AF8}" type="slidenum">
              <a:rPr lang="en-CA" smtClean="0"/>
              <a:pPr/>
              <a:t>23</a:t>
            </a:fld>
            <a:endParaRPr lang="en-CA"/>
          </a:p>
        </p:txBody>
      </p:sp>
      <p:cxnSp>
        <p:nvCxnSpPr>
          <p:cNvPr id="10" name="Straight Connector 9">
            <a:extLst>
              <a:ext uri="{FF2B5EF4-FFF2-40B4-BE49-F238E27FC236}">
                <a16:creationId xmlns:a16="http://schemas.microsoft.com/office/drawing/2014/main" id="{351DE895-8E5F-4C1D-B824-61447798D123}"/>
              </a:ext>
            </a:extLst>
          </p:cNvPr>
          <p:cNvCxnSpPr>
            <a:cxnSpLocks/>
          </p:cNvCxnSpPr>
          <p:nvPr/>
        </p:nvCxnSpPr>
        <p:spPr>
          <a:xfrm>
            <a:off x="2929137" y="3324216"/>
            <a:ext cx="0" cy="18256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D392B7-2D2B-46A3-8241-4B3C02684FC8}"/>
              </a:ext>
            </a:extLst>
          </p:cNvPr>
          <p:cNvCxnSpPr>
            <a:cxnSpLocks/>
          </p:cNvCxnSpPr>
          <p:nvPr/>
        </p:nvCxnSpPr>
        <p:spPr>
          <a:xfrm flipH="1">
            <a:off x="2553313" y="5332521"/>
            <a:ext cx="4154601" cy="44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570E935-B05B-4B97-8B2A-4B7842488C1D}"/>
              </a:ext>
            </a:extLst>
          </p:cNvPr>
          <p:cNvCxnSpPr>
            <a:cxnSpLocks/>
          </p:cNvCxnSpPr>
          <p:nvPr/>
        </p:nvCxnSpPr>
        <p:spPr>
          <a:xfrm>
            <a:off x="3755582" y="5337011"/>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176F0F8-5B20-44B6-89A4-032523D0A033}"/>
              </a:ext>
            </a:extLst>
          </p:cNvPr>
          <p:cNvCxnSpPr>
            <a:cxnSpLocks/>
          </p:cNvCxnSpPr>
          <p:nvPr/>
        </p:nvCxnSpPr>
        <p:spPr>
          <a:xfrm>
            <a:off x="4579676" y="5334909"/>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778409-0AF7-479B-81D2-6EAB0C6C3F65}"/>
              </a:ext>
            </a:extLst>
          </p:cNvPr>
          <p:cNvCxnSpPr>
            <a:cxnSpLocks/>
          </p:cNvCxnSpPr>
          <p:nvPr/>
        </p:nvCxnSpPr>
        <p:spPr>
          <a:xfrm>
            <a:off x="5403770" y="5332521"/>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68F7E4B-F36A-47EA-ACBA-09B113CCE607}"/>
              </a:ext>
            </a:extLst>
          </p:cNvPr>
          <p:cNvCxnSpPr>
            <a:cxnSpLocks/>
          </p:cNvCxnSpPr>
          <p:nvPr/>
        </p:nvCxnSpPr>
        <p:spPr>
          <a:xfrm>
            <a:off x="6227864" y="5336990"/>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592CBBA-1D89-4E2B-B93B-77D8A9683D21}"/>
              </a:ext>
            </a:extLst>
          </p:cNvPr>
          <p:cNvSpPr/>
          <p:nvPr/>
        </p:nvSpPr>
        <p:spPr>
          <a:xfrm>
            <a:off x="2902985" y="3588046"/>
            <a:ext cx="45719" cy="514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A4306C-EAE6-4BC1-A110-3423F95CFFA6}"/>
              </a:ext>
            </a:extLst>
          </p:cNvPr>
          <p:cNvSpPr/>
          <p:nvPr/>
        </p:nvSpPr>
        <p:spPr>
          <a:xfrm>
            <a:off x="3738365" y="4292600"/>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9ECC52D-AF93-4B43-AF42-8F76C835F762}"/>
              </a:ext>
            </a:extLst>
          </p:cNvPr>
          <p:cNvSpPr/>
          <p:nvPr/>
        </p:nvSpPr>
        <p:spPr>
          <a:xfrm>
            <a:off x="4573745" y="4633348"/>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7CDFD9F-183F-498E-A65A-242F6E8DEBBB}"/>
              </a:ext>
            </a:extLst>
          </p:cNvPr>
          <p:cNvSpPr/>
          <p:nvPr/>
        </p:nvSpPr>
        <p:spPr>
          <a:xfrm>
            <a:off x="5409125" y="4415944"/>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1CEB73D-95D2-453B-BEAA-B43E249A87CB}"/>
              </a:ext>
            </a:extLst>
          </p:cNvPr>
          <p:cNvSpPr/>
          <p:nvPr/>
        </p:nvSpPr>
        <p:spPr>
          <a:xfrm>
            <a:off x="6244523" y="3863181"/>
            <a:ext cx="45719" cy="4677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14247E3F-B665-4A36-9107-DB7126DA174D}"/>
              </a:ext>
            </a:extLst>
          </p:cNvPr>
          <p:cNvCxnSpPr>
            <a:cxnSpLocks/>
          </p:cNvCxnSpPr>
          <p:nvPr/>
        </p:nvCxnSpPr>
        <p:spPr>
          <a:xfrm rot="5400000">
            <a:off x="2851601" y="4455536"/>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35DE1E7-422E-497A-AAC4-6DB7B910B61F}"/>
              </a:ext>
            </a:extLst>
          </p:cNvPr>
          <p:cNvCxnSpPr>
            <a:cxnSpLocks/>
          </p:cNvCxnSpPr>
          <p:nvPr/>
        </p:nvCxnSpPr>
        <p:spPr>
          <a:xfrm rot="5400000">
            <a:off x="2855780" y="3640546"/>
            <a:ext cx="0" cy="1467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C09A27-211A-4866-B88F-FAD2CBCAE948}"/>
              </a:ext>
            </a:extLst>
          </p:cNvPr>
          <p:cNvCxnSpPr>
            <a:cxnSpLocks/>
          </p:cNvCxnSpPr>
          <p:nvPr/>
        </p:nvCxnSpPr>
        <p:spPr>
          <a:xfrm flipH="1">
            <a:off x="2845067" y="5146151"/>
            <a:ext cx="85670" cy="39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1E8D6A1-449A-405A-AE73-A294BE44D16C}"/>
              </a:ext>
            </a:extLst>
          </p:cNvPr>
          <p:cNvCxnSpPr>
            <a:cxnSpLocks/>
          </p:cNvCxnSpPr>
          <p:nvPr/>
        </p:nvCxnSpPr>
        <p:spPr>
          <a:xfrm flipH="1" flipV="1">
            <a:off x="2845067" y="5185453"/>
            <a:ext cx="159823" cy="362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B0347A7-7EE5-49BC-9FB9-63EBEA57347A}"/>
              </a:ext>
            </a:extLst>
          </p:cNvPr>
          <p:cNvCxnSpPr>
            <a:cxnSpLocks/>
          </p:cNvCxnSpPr>
          <p:nvPr/>
        </p:nvCxnSpPr>
        <p:spPr>
          <a:xfrm flipH="1">
            <a:off x="2919220" y="5219901"/>
            <a:ext cx="85670" cy="3930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B1D0DC1-B863-471A-8748-5CB59831103B}"/>
              </a:ext>
            </a:extLst>
          </p:cNvPr>
          <p:cNvCxnSpPr/>
          <p:nvPr/>
        </p:nvCxnSpPr>
        <p:spPr>
          <a:xfrm>
            <a:off x="2919220" y="5259202"/>
            <a:ext cx="0" cy="378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AF8EDF-BDC4-4BD4-AC47-DDB2F3DC69EC}"/>
              </a:ext>
            </a:extLst>
          </p:cNvPr>
          <p:cNvSpPr txBox="1"/>
          <p:nvPr/>
        </p:nvSpPr>
        <p:spPr>
          <a:xfrm>
            <a:off x="2453925" y="4313469"/>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66" name="TextBox 65">
            <a:extLst>
              <a:ext uri="{FF2B5EF4-FFF2-40B4-BE49-F238E27FC236}">
                <a16:creationId xmlns:a16="http://schemas.microsoft.com/office/drawing/2014/main" id="{BAC38A85-EFC6-49E8-9528-53C132DE5887}"/>
              </a:ext>
            </a:extLst>
          </p:cNvPr>
          <p:cNvSpPr txBox="1"/>
          <p:nvPr/>
        </p:nvSpPr>
        <p:spPr>
          <a:xfrm>
            <a:off x="2445341" y="3493523"/>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3</a:t>
            </a:r>
            <a:endParaRPr lang="en-US" dirty="0"/>
          </a:p>
        </p:txBody>
      </p:sp>
      <p:sp>
        <p:nvSpPr>
          <p:cNvPr id="67" name="TextBox 66">
            <a:extLst>
              <a:ext uri="{FF2B5EF4-FFF2-40B4-BE49-F238E27FC236}">
                <a16:creationId xmlns:a16="http://schemas.microsoft.com/office/drawing/2014/main" id="{FC7B4F76-DC42-4387-B264-67831233A1B4}"/>
              </a:ext>
            </a:extLst>
          </p:cNvPr>
          <p:cNvSpPr txBox="1"/>
          <p:nvPr/>
        </p:nvSpPr>
        <p:spPr>
          <a:xfrm>
            <a:off x="3596613"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68" name="TextBox 67">
            <a:extLst>
              <a:ext uri="{FF2B5EF4-FFF2-40B4-BE49-F238E27FC236}">
                <a16:creationId xmlns:a16="http://schemas.microsoft.com/office/drawing/2014/main" id="{9BEEEAB6-5D56-45C6-9CBE-1F5807579953}"/>
              </a:ext>
            </a:extLst>
          </p:cNvPr>
          <p:cNvSpPr txBox="1"/>
          <p:nvPr/>
        </p:nvSpPr>
        <p:spPr>
          <a:xfrm>
            <a:off x="4425155"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sp>
        <p:nvSpPr>
          <p:cNvPr id="71" name="TextBox 70">
            <a:extLst>
              <a:ext uri="{FF2B5EF4-FFF2-40B4-BE49-F238E27FC236}">
                <a16:creationId xmlns:a16="http://schemas.microsoft.com/office/drawing/2014/main" id="{F878168D-0BE2-4540-8E82-182A1953D630}"/>
              </a:ext>
            </a:extLst>
          </p:cNvPr>
          <p:cNvSpPr txBox="1"/>
          <p:nvPr/>
        </p:nvSpPr>
        <p:spPr>
          <a:xfrm>
            <a:off x="5260691"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3</a:t>
            </a:r>
            <a:endParaRPr lang="en-US" dirty="0"/>
          </a:p>
        </p:txBody>
      </p:sp>
      <p:sp>
        <p:nvSpPr>
          <p:cNvPr id="72" name="TextBox 71">
            <a:extLst>
              <a:ext uri="{FF2B5EF4-FFF2-40B4-BE49-F238E27FC236}">
                <a16:creationId xmlns:a16="http://schemas.microsoft.com/office/drawing/2014/main" id="{F304B0E2-C05E-45D6-8B03-40A84FAB5BF1}"/>
              </a:ext>
            </a:extLst>
          </p:cNvPr>
          <p:cNvSpPr txBox="1"/>
          <p:nvPr/>
        </p:nvSpPr>
        <p:spPr>
          <a:xfrm>
            <a:off x="6089788" y="5428831"/>
            <a:ext cx="266987" cy="430887"/>
          </a:xfrm>
          <a:prstGeom prst="rect">
            <a:avLst/>
          </a:prstGeom>
          <a:noFill/>
        </p:spPr>
        <p:txBody>
          <a:bodyPr wrap="square">
            <a:spAutoFit/>
          </a:bodyPr>
          <a:lstStyle/>
          <a:p>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4</a:t>
            </a:r>
            <a:endParaRPr lang="en-US" dirty="0"/>
          </a:p>
        </p:txBody>
      </p:sp>
      <p:sp>
        <p:nvSpPr>
          <p:cNvPr id="32" name="TextBox 31">
            <a:extLst>
              <a:ext uri="{FF2B5EF4-FFF2-40B4-BE49-F238E27FC236}">
                <a16:creationId xmlns:a16="http://schemas.microsoft.com/office/drawing/2014/main" id="{93F49BA5-E997-449B-A4A6-CE1D05241DB6}"/>
              </a:ext>
            </a:extLst>
          </p:cNvPr>
          <p:cNvSpPr txBox="1"/>
          <p:nvPr/>
        </p:nvSpPr>
        <p:spPr>
          <a:xfrm>
            <a:off x="6736026" y="5112436"/>
            <a:ext cx="26698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lang="en-US" i="1" dirty="0"/>
          </a:p>
        </p:txBody>
      </p:sp>
      <p:sp>
        <p:nvSpPr>
          <p:cNvPr id="33" name="TextBox 32">
            <a:extLst>
              <a:ext uri="{FF2B5EF4-FFF2-40B4-BE49-F238E27FC236}">
                <a16:creationId xmlns:a16="http://schemas.microsoft.com/office/drawing/2014/main" id="{96BD49E6-3FD5-49D4-9F22-325E333B92FF}"/>
              </a:ext>
            </a:extLst>
          </p:cNvPr>
          <p:cNvSpPr txBox="1"/>
          <p:nvPr/>
        </p:nvSpPr>
        <p:spPr>
          <a:xfrm>
            <a:off x="2785726" y="2898934"/>
            <a:ext cx="266987"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endParaRPr lang="en-US" i="1" dirty="0"/>
          </a:p>
        </p:txBody>
      </p:sp>
      <p:sp>
        <p:nvSpPr>
          <p:cNvPr id="36" name="TextBox 35">
            <a:extLst>
              <a:ext uri="{FF2B5EF4-FFF2-40B4-BE49-F238E27FC236}">
                <a16:creationId xmlns:a16="http://schemas.microsoft.com/office/drawing/2014/main" id="{C5B79CF6-0A47-486F-959E-4CA5E92E3815}"/>
              </a:ext>
            </a:extLst>
          </p:cNvPr>
          <p:cNvSpPr txBox="1"/>
          <p:nvPr/>
        </p:nvSpPr>
        <p:spPr>
          <a:xfrm>
            <a:off x="4628348" y="2873647"/>
            <a:ext cx="4589416"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0.26429</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i="0" u="none" strike="noStrike" kern="1200" cap="none" spc="0" normalizeH="0" baseline="30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1.12714</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+ 3.08857</a:t>
            </a:r>
            <a:endParaRPr lang="en-US" dirty="0"/>
          </a:p>
        </p:txBody>
      </p:sp>
      <p:pic>
        <p:nvPicPr>
          <p:cNvPr id="9" name="Audio 8">
            <a:hlinkClick r:id="" action="ppaction://media"/>
            <a:extLst>
              <a:ext uri="{FF2B5EF4-FFF2-40B4-BE49-F238E27FC236}">
                <a16:creationId xmlns:a16="http://schemas.microsoft.com/office/drawing/2014/main" id="{01BC330D-9A63-46D5-912B-871AE09048A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64018507"/>
      </p:ext>
    </p:extLst>
  </p:cSld>
  <p:clrMapOvr>
    <a:masterClrMapping/>
  </p:clrMapOvr>
  <mc:AlternateContent xmlns:mc="http://schemas.openxmlformats.org/markup-compatibility/2006" xmlns:p14="http://schemas.microsoft.com/office/powerpoint/2010/main">
    <mc:Choice Requires="p14">
      <p:transition spd="slow" p14:dur="2000" advTm="30193"/>
    </mc:Choice>
    <mc:Fallback xmlns="">
      <p:transition spd="slow" advTm="30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idea of finding a best-fitting linear combination of vectors</a:t>
            </a:r>
          </a:p>
          <a:p>
            <a:pPr lvl="1"/>
            <a:r>
              <a:rPr lang="en-US" dirty="0"/>
              <a:t>Know that this results in a set of equations called the </a:t>
            </a:r>
            <a:r>
              <a:rPr lang="en-US" i="1" dirty="0"/>
              <a:t>normal equations</a:t>
            </a:r>
            <a:endParaRPr lang="en-US" dirty="0"/>
          </a:p>
          <a:p>
            <a:pPr lvl="1"/>
            <a:r>
              <a:rPr lang="en-US" dirty="0"/>
              <a:t>Understand that if the column vectors are linearly independent, then </a:t>
            </a:r>
            <a:r>
              <a:rPr lang="en-US" i="1" dirty="0"/>
              <a:t>V </a:t>
            </a:r>
            <a:r>
              <a:rPr lang="en-US" i="1" baseline="30000" dirty="0"/>
              <a:t>*</a:t>
            </a:r>
            <a:r>
              <a:rPr lang="en-US" i="1" dirty="0"/>
              <a:t>V</a:t>
            </a:r>
            <a:r>
              <a:rPr lang="en-US" dirty="0"/>
              <a:t> has a solution</a:t>
            </a:r>
          </a:p>
          <a:p>
            <a:pPr lvl="1"/>
            <a:r>
              <a:rPr lang="en-US" dirty="0"/>
              <a:t>Looked at two applications of this technique to find a best-fitting line and best-fitting quadratic through data</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11" name="Audio 10">
            <a:hlinkClick r:id="" action="ppaction://media"/>
            <a:extLst>
              <a:ext uri="{FF2B5EF4-FFF2-40B4-BE49-F238E27FC236}">
                <a16:creationId xmlns:a16="http://schemas.microsoft.com/office/drawing/2014/main" id="{C3205482-3FAA-4ED0-9D5D-4C63046AF20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63305"/>
    </mc:Choice>
    <mc:Fallback xmlns="">
      <p:transition spd="slow" advTm="63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https://en.wikipedia.org/wiki/Least_squares</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25</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27</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Suppose that we would like to find if a linear combination of </a:t>
            </a:r>
            <a:r>
              <a:rPr lang="en-US" i="1" dirty="0"/>
              <a:t>n</a:t>
            </a:r>
            <a:r>
              <a:rPr lang="en-US" dirty="0"/>
              <a:t> linearly independent </a:t>
            </a:r>
            <a:r>
              <a:rPr lang="en-US" i="1" dirty="0"/>
              <a:t>m</a:t>
            </a:r>
            <a:r>
              <a:rPr lang="en-US" dirty="0"/>
              <a:t>-dimensional vectors that equals a given target vector </a:t>
            </a:r>
            <a:r>
              <a:rPr lang="en-US" b="1" dirty="0">
                <a:latin typeface="Times New Roman" panose="02020603050405020304" pitchFamily="18" charset="0"/>
              </a:rPr>
              <a:t>y</a:t>
            </a:r>
            <a:endParaRPr lang="en-US" dirty="0">
              <a:latin typeface="Times New Roman" panose="02020603050405020304" pitchFamily="18" charset="0"/>
            </a:endParaRPr>
          </a:p>
          <a:p>
            <a:pPr lvl="1"/>
            <a:r>
              <a:rPr lang="en-US" dirty="0"/>
              <a:t>For example, suppose we have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n</a:t>
            </a:r>
            <a:r>
              <a:rPr lang="en-US" dirty="0">
                <a:latin typeface="Times New Roman" panose="02020603050405020304" pitchFamily="18" charset="0"/>
              </a:rPr>
              <a:t> </a:t>
            </a:r>
            <a:r>
              <a:rPr lang="en-US" dirty="0"/>
              <a:t>where </a:t>
            </a:r>
            <a:r>
              <a:rPr lang="en-US" i="1" dirty="0">
                <a:latin typeface="Times New Roman" panose="02020603050405020304" pitchFamily="18" charset="0"/>
              </a:rPr>
              <a:t>n</a:t>
            </a:r>
            <a:r>
              <a:rPr lang="en-US" dirty="0">
                <a:latin typeface="Times New Roman" panose="02020603050405020304" pitchFamily="18" charset="0"/>
              </a:rPr>
              <a:t> ≤ </a:t>
            </a:r>
            <a:r>
              <a:rPr lang="en-US" i="1" dirty="0">
                <a:latin typeface="Times New Roman" panose="02020603050405020304" pitchFamily="18" charset="0"/>
              </a:rPr>
              <a:t>m</a:t>
            </a:r>
            <a:endParaRPr lang="en-US" dirty="0">
              <a:latin typeface="Times New Roman" panose="02020603050405020304" pitchFamily="18" charset="0"/>
            </a:endParaRPr>
          </a:p>
          <a:p>
            <a:pPr lvl="1"/>
            <a:endParaRPr lang="en-US" dirty="0"/>
          </a:p>
          <a:p>
            <a:r>
              <a:rPr lang="en-US" dirty="0"/>
              <a:t>We can define                                           and try to solve:</a:t>
            </a:r>
          </a:p>
          <a:p>
            <a:pPr marL="0" indent="0">
              <a:buNone/>
            </a:pPr>
            <a:endParaRPr lang="en-US" dirty="0"/>
          </a:p>
          <a:p>
            <a:pPr lvl="1"/>
            <a:endParaRPr lang="en-US" dirty="0"/>
          </a:p>
          <a:p>
            <a:r>
              <a:rPr lang="en-US" dirty="0"/>
              <a:t>Because the vectors are linearly independent,</a:t>
            </a:r>
            <a:br>
              <a:rPr lang="en-US" dirty="0"/>
            </a:br>
            <a:r>
              <a:rPr lang="en-US" dirty="0"/>
              <a:t>	if a solution exists, it will be unique</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CA29C453-CF7B-4F7B-B4F6-F5172910E714}"/>
              </a:ext>
            </a:extLst>
          </p:cNvPr>
          <p:cNvGraphicFramePr>
            <a:graphicFrameLocks noChangeAspect="1"/>
          </p:cNvGraphicFramePr>
          <p:nvPr>
            <p:extLst>
              <p:ext uri="{D42A27DB-BD31-4B8C-83A1-F6EECF244321}">
                <p14:modId xmlns:p14="http://schemas.microsoft.com/office/powerpoint/2010/main" val="432537308"/>
              </p:ext>
            </p:extLst>
          </p:nvPr>
        </p:nvGraphicFramePr>
        <p:xfrm>
          <a:off x="2620081" y="3429000"/>
          <a:ext cx="2505075" cy="500063"/>
        </p:xfrm>
        <a:graphic>
          <a:graphicData uri="http://schemas.openxmlformats.org/presentationml/2006/ole">
            <mc:AlternateContent xmlns:mc="http://schemas.openxmlformats.org/markup-compatibility/2006">
              <mc:Choice xmlns:v="urn:schemas-microsoft-com:vml" Requires="v">
                <p:oleObj spid="_x0000_s515223" name="Equation" r:id="rId6" imgW="1079280" imgH="215640" progId="Equation.DSMT4">
                  <p:embed/>
                </p:oleObj>
              </mc:Choice>
              <mc:Fallback>
                <p:oleObj name="Equation" r:id="rId6" imgW="1079280" imgH="215640" progId="Equation.DSMT4">
                  <p:embed/>
                  <p:pic>
                    <p:nvPicPr>
                      <p:cNvPr id="8" name="Object 7">
                        <a:extLst>
                          <a:ext uri="{FF2B5EF4-FFF2-40B4-BE49-F238E27FC236}">
                            <a16:creationId xmlns:a16="http://schemas.microsoft.com/office/drawing/2014/main" id="{3FF96F86-1106-4F5B-9565-34056D4653AF}"/>
                          </a:ext>
                        </a:extLst>
                      </p:cNvPr>
                      <p:cNvPicPr/>
                      <p:nvPr/>
                    </p:nvPicPr>
                    <p:blipFill>
                      <a:blip r:embed="rId7"/>
                      <a:stretch>
                        <a:fillRect/>
                      </a:stretch>
                    </p:blipFill>
                    <p:spPr>
                      <a:xfrm>
                        <a:off x="2620081" y="3429000"/>
                        <a:ext cx="2505075" cy="5000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143B218-F24B-455D-9658-C11C7FF99DA8}"/>
              </a:ext>
            </a:extLst>
          </p:cNvPr>
          <p:cNvGraphicFramePr>
            <a:graphicFrameLocks noChangeAspect="1"/>
          </p:cNvGraphicFramePr>
          <p:nvPr>
            <p:extLst>
              <p:ext uri="{D42A27DB-BD31-4B8C-83A1-F6EECF244321}">
                <p14:modId xmlns:p14="http://schemas.microsoft.com/office/powerpoint/2010/main" val="2810741215"/>
              </p:ext>
            </p:extLst>
          </p:nvPr>
        </p:nvGraphicFramePr>
        <p:xfrm>
          <a:off x="4162425" y="3929063"/>
          <a:ext cx="971550" cy="500063"/>
        </p:xfrm>
        <a:graphic>
          <a:graphicData uri="http://schemas.openxmlformats.org/presentationml/2006/ole">
            <mc:AlternateContent xmlns:mc="http://schemas.openxmlformats.org/markup-compatibility/2006">
              <mc:Choice xmlns:v="urn:schemas-microsoft-com:vml" Requires="v">
                <p:oleObj spid="_x0000_s515224" name="Equation" r:id="rId8" imgW="419040" imgH="215640" progId="Equation.DSMT4">
                  <p:embed/>
                </p:oleObj>
              </mc:Choice>
              <mc:Fallback>
                <p:oleObj name="Equation" r:id="rId8" imgW="419040" imgH="215640" progId="Equation.DSMT4">
                  <p:embed/>
                  <p:pic>
                    <p:nvPicPr>
                      <p:cNvPr id="8" name="Object 7">
                        <a:extLst>
                          <a:ext uri="{FF2B5EF4-FFF2-40B4-BE49-F238E27FC236}">
                            <a16:creationId xmlns:a16="http://schemas.microsoft.com/office/drawing/2014/main" id="{CA29C453-CF7B-4F7B-B4F6-F5172910E714}"/>
                          </a:ext>
                        </a:extLst>
                      </p:cNvPr>
                      <p:cNvPicPr/>
                      <p:nvPr/>
                    </p:nvPicPr>
                    <p:blipFill>
                      <a:blip r:embed="rId9"/>
                      <a:stretch>
                        <a:fillRect/>
                      </a:stretch>
                    </p:blipFill>
                    <p:spPr>
                      <a:xfrm>
                        <a:off x="4162425" y="3929063"/>
                        <a:ext cx="971550" cy="50006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E11F2B64-E2F5-4F2F-B976-460E3E7622F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xmlns:p14="http://schemas.microsoft.com/office/powerpoint/2010/main">
    <mc:Choice Requires="p14">
      <p:transition spd="slow" p14:dur="2000" advTm="76049"/>
    </mc:Choice>
    <mc:Fallback xmlns="">
      <p:transition spd="slow" advTm="7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solutions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What if no solution exists?</a:t>
            </a:r>
          </a:p>
          <a:p>
            <a:pPr lvl="1"/>
            <a:r>
              <a:rPr lang="en-US" dirty="0"/>
              <a:t>Could we find a best approximation?</a:t>
            </a:r>
          </a:p>
          <a:p>
            <a:pPr lvl="1"/>
            <a:r>
              <a:rPr lang="en-US" dirty="0"/>
              <a:t>That is, what linear combination of the vectors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n</a:t>
            </a:r>
            <a:r>
              <a:rPr lang="en-US" dirty="0"/>
              <a:t> best approximate the vector </a:t>
            </a:r>
            <a:r>
              <a:rPr lang="en-US" b="1" dirty="0">
                <a:latin typeface="Times New Roman" panose="02020603050405020304" pitchFamily="18" charset="0"/>
              </a:rPr>
              <a:t>y</a:t>
            </a:r>
            <a:r>
              <a:rPr lang="en-US" dirty="0"/>
              <a:t>?</a:t>
            </a:r>
          </a:p>
          <a:p>
            <a:pPr lvl="1"/>
            <a:endParaRPr lang="en-US" dirty="0"/>
          </a:p>
          <a:p>
            <a:r>
              <a:rPr lang="en-US" dirty="0"/>
              <a:t>Recall that if we have a single vector </a:t>
            </a:r>
            <a:r>
              <a:rPr lang="en-US" b="1" dirty="0">
                <a:latin typeface="Times New Roman" panose="02020603050405020304" pitchFamily="18" charset="0"/>
              </a:rPr>
              <a:t>v</a:t>
            </a:r>
            <a:r>
              <a:rPr lang="en-US" dirty="0"/>
              <a:t>,</a:t>
            </a:r>
          </a:p>
          <a:p>
            <a:pPr marL="0" indent="0">
              <a:buNone/>
            </a:pPr>
            <a:r>
              <a:rPr lang="en-US" dirty="0"/>
              <a:t>	then the best approximation of </a:t>
            </a:r>
            <a:r>
              <a:rPr lang="en-US" b="1" dirty="0">
                <a:latin typeface="Times New Roman" panose="02020603050405020304" pitchFamily="18" charset="0"/>
              </a:rPr>
              <a:t>y</a:t>
            </a:r>
            <a:r>
              <a:rPr lang="en-US" dirty="0"/>
              <a:t> is </a:t>
            </a:r>
            <a:r>
              <a:rPr lang="en-US" dirty="0" err="1">
                <a:latin typeface="Times New Roman" panose="02020603050405020304" pitchFamily="18" charset="0"/>
              </a:rPr>
              <a:t>proj</a:t>
            </a:r>
            <a:r>
              <a:rPr lang="en-US" b="1" baseline="-25000" dirty="0" err="1">
                <a:latin typeface="Times New Roman" panose="02020603050405020304" pitchFamily="18" charset="0"/>
              </a:rPr>
              <a:t>v</a:t>
            </a:r>
            <a:r>
              <a:rPr lang="en-US" dirty="0">
                <a:latin typeface="Times New Roman" panose="02020603050405020304" pitchFamily="18" charset="0"/>
              </a:rPr>
              <a:t>(</a:t>
            </a:r>
            <a:r>
              <a:rPr lang="en-US" b="1" dirty="0">
                <a:latin typeface="Times New Roman" panose="02020603050405020304" pitchFamily="18" charset="0"/>
              </a:rPr>
              <a:t>y</a:t>
            </a:r>
            <a:r>
              <a:rPr lang="en-US" dirty="0">
                <a:latin typeface="Times New Roman" panose="02020603050405020304" pitchFamily="18" charset="0"/>
              </a:rPr>
              <a:t>)</a:t>
            </a:r>
          </a:p>
          <a:p>
            <a:pPr lvl="1"/>
            <a:r>
              <a:rPr lang="en-US" dirty="0"/>
              <a:t>That is, the projection of </a:t>
            </a:r>
            <a:r>
              <a:rPr lang="en-US" b="1" dirty="0">
                <a:latin typeface="Times New Roman" panose="02020603050405020304" pitchFamily="18" charset="0"/>
              </a:rPr>
              <a:t>y</a:t>
            </a:r>
            <a:r>
              <a:rPr lang="en-US" dirty="0"/>
              <a:t> onto </a:t>
            </a:r>
            <a:r>
              <a:rPr lang="en-US" b="1" dirty="0">
                <a:latin typeface="Times New Roman" panose="02020603050405020304" pitchFamily="18" charset="0"/>
              </a:rPr>
              <a:t>v</a:t>
            </a:r>
          </a:p>
          <a:p>
            <a:r>
              <a:rPr lang="en-US" dirty="0"/>
              <a:t>Recall also that if we had an orthonormal collection of vectors</a:t>
            </a:r>
            <a:br>
              <a:rPr lang="en-US" dirty="0"/>
            </a:br>
            <a:r>
              <a:rPr lang="en-US" dirty="0"/>
              <a:t>                 , the </a:t>
            </a:r>
            <a:r>
              <a:rPr lang="en-US" dirty="0" err="1"/>
              <a:t>the</a:t>
            </a:r>
            <a:r>
              <a:rPr lang="en-US" dirty="0"/>
              <a:t> best approximation of</a:t>
            </a:r>
            <a:r>
              <a:rPr lang="en-US" dirty="0">
                <a:latin typeface="Times New Roman" panose="02020603050405020304" pitchFamily="18" charset="0"/>
              </a:rPr>
              <a:t> </a:t>
            </a:r>
            <a:r>
              <a:rPr lang="en-US" b="1" dirty="0">
                <a:latin typeface="Times New Roman" panose="02020603050405020304" pitchFamily="18" charset="0"/>
              </a:rPr>
              <a:t>y</a:t>
            </a:r>
            <a:r>
              <a:rPr lang="en-US" dirty="0"/>
              <a:t> is</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1" name="Object 10">
            <a:extLst>
              <a:ext uri="{FF2B5EF4-FFF2-40B4-BE49-F238E27FC236}">
                <a16:creationId xmlns:a16="http://schemas.microsoft.com/office/drawing/2014/main" id="{EA6708B9-0C8D-41AF-82C7-6E56208CF237}"/>
              </a:ext>
            </a:extLst>
          </p:cNvPr>
          <p:cNvGraphicFramePr>
            <a:graphicFrameLocks noChangeAspect="1"/>
          </p:cNvGraphicFramePr>
          <p:nvPr>
            <p:extLst>
              <p:ext uri="{D42A27DB-BD31-4B8C-83A1-F6EECF244321}">
                <p14:modId xmlns:p14="http://schemas.microsoft.com/office/powerpoint/2010/main" val="4193213299"/>
              </p:ext>
            </p:extLst>
          </p:nvPr>
        </p:nvGraphicFramePr>
        <p:xfrm>
          <a:off x="6606381" y="3686880"/>
          <a:ext cx="1265237" cy="944563"/>
        </p:xfrm>
        <a:graphic>
          <a:graphicData uri="http://schemas.openxmlformats.org/presentationml/2006/ole">
            <mc:AlternateContent xmlns:mc="http://schemas.openxmlformats.org/markup-compatibility/2006">
              <mc:Choice xmlns:v="urn:schemas-microsoft-com:vml" Requires="v">
                <p:oleObj spid="_x0000_s570385" name="Equation" r:id="rId6" imgW="545760" imgH="406080" progId="Equation.DSMT4">
                  <p:embed/>
                </p:oleObj>
              </mc:Choice>
              <mc:Fallback>
                <p:oleObj name="Equation" r:id="rId6" imgW="545760" imgH="406080" progId="Equation.DSMT4">
                  <p:embed/>
                  <p:pic>
                    <p:nvPicPr>
                      <p:cNvPr id="9" name="Object 8">
                        <a:extLst>
                          <a:ext uri="{FF2B5EF4-FFF2-40B4-BE49-F238E27FC236}">
                            <a16:creationId xmlns:a16="http://schemas.microsoft.com/office/drawing/2014/main" id="{A143B218-F24B-455D-9658-C11C7FF99DA8}"/>
                          </a:ext>
                        </a:extLst>
                      </p:cNvPr>
                      <p:cNvPicPr/>
                      <p:nvPr/>
                    </p:nvPicPr>
                    <p:blipFill>
                      <a:blip r:embed="rId7"/>
                      <a:stretch>
                        <a:fillRect/>
                      </a:stretch>
                    </p:blipFill>
                    <p:spPr>
                      <a:xfrm>
                        <a:off x="6606381" y="3686880"/>
                        <a:ext cx="1265237" cy="94456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CF63E954-1BCE-4774-B736-9DB1DDD63894}"/>
              </a:ext>
            </a:extLst>
          </p:cNvPr>
          <p:cNvGraphicFramePr>
            <a:graphicFrameLocks noChangeAspect="1"/>
          </p:cNvGraphicFramePr>
          <p:nvPr>
            <p:extLst>
              <p:ext uri="{D42A27DB-BD31-4B8C-83A1-F6EECF244321}">
                <p14:modId xmlns:p14="http://schemas.microsoft.com/office/powerpoint/2010/main" val="1580266766"/>
              </p:ext>
            </p:extLst>
          </p:nvPr>
        </p:nvGraphicFramePr>
        <p:xfrm>
          <a:off x="804329" y="5036343"/>
          <a:ext cx="1147762" cy="442913"/>
        </p:xfrm>
        <a:graphic>
          <a:graphicData uri="http://schemas.openxmlformats.org/presentationml/2006/ole">
            <mc:AlternateContent xmlns:mc="http://schemas.openxmlformats.org/markup-compatibility/2006">
              <mc:Choice xmlns:v="urn:schemas-microsoft-com:vml" Requires="v">
                <p:oleObj spid="_x0000_s570386" name="Equation" r:id="rId8" imgW="495000" imgH="190440" progId="Equation.DSMT4">
                  <p:embed/>
                </p:oleObj>
              </mc:Choice>
              <mc:Fallback>
                <p:oleObj name="Equation" r:id="rId8" imgW="495000" imgH="190440" progId="Equation.DSMT4">
                  <p:embed/>
                  <p:pic>
                    <p:nvPicPr>
                      <p:cNvPr id="11" name="Object 10">
                        <a:extLst>
                          <a:ext uri="{FF2B5EF4-FFF2-40B4-BE49-F238E27FC236}">
                            <a16:creationId xmlns:a16="http://schemas.microsoft.com/office/drawing/2014/main" id="{EA6708B9-0C8D-41AF-82C7-6E56208CF237}"/>
                          </a:ext>
                        </a:extLst>
                      </p:cNvPr>
                      <p:cNvPicPr/>
                      <p:nvPr/>
                    </p:nvPicPr>
                    <p:blipFill>
                      <a:blip r:embed="rId9"/>
                      <a:stretch>
                        <a:fillRect/>
                      </a:stretch>
                    </p:blipFill>
                    <p:spPr>
                      <a:xfrm>
                        <a:off x="804329" y="5036343"/>
                        <a:ext cx="1147762" cy="44291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5072E2C-E8D9-4245-BADE-45E4C8589BCE}"/>
              </a:ext>
            </a:extLst>
          </p:cNvPr>
          <p:cNvGraphicFramePr>
            <a:graphicFrameLocks noChangeAspect="1"/>
          </p:cNvGraphicFramePr>
          <p:nvPr>
            <p:extLst>
              <p:ext uri="{D42A27DB-BD31-4B8C-83A1-F6EECF244321}">
                <p14:modId xmlns:p14="http://schemas.microsoft.com/office/powerpoint/2010/main" val="3922731953"/>
              </p:ext>
            </p:extLst>
          </p:nvPr>
        </p:nvGraphicFramePr>
        <p:xfrm>
          <a:off x="2221706" y="5412845"/>
          <a:ext cx="4384675" cy="501650"/>
        </p:xfrm>
        <a:graphic>
          <a:graphicData uri="http://schemas.openxmlformats.org/presentationml/2006/ole">
            <mc:AlternateContent xmlns:mc="http://schemas.openxmlformats.org/markup-compatibility/2006">
              <mc:Choice xmlns:v="urn:schemas-microsoft-com:vml" Requires="v">
                <p:oleObj spid="_x0000_s570387" name="Equation" r:id="rId10" imgW="1892160" imgH="215640" progId="Equation.DSMT4">
                  <p:embed/>
                </p:oleObj>
              </mc:Choice>
              <mc:Fallback>
                <p:oleObj name="Equation" r:id="rId10" imgW="1892160" imgH="215640" progId="Equation.DSMT4">
                  <p:embed/>
                  <p:pic>
                    <p:nvPicPr>
                      <p:cNvPr id="11" name="Object 10">
                        <a:extLst>
                          <a:ext uri="{FF2B5EF4-FFF2-40B4-BE49-F238E27FC236}">
                            <a16:creationId xmlns:a16="http://schemas.microsoft.com/office/drawing/2014/main" id="{EA6708B9-0C8D-41AF-82C7-6E56208CF237}"/>
                          </a:ext>
                        </a:extLst>
                      </p:cNvPr>
                      <p:cNvPicPr/>
                      <p:nvPr/>
                    </p:nvPicPr>
                    <p:blipFill>
                      <a:blip r:embed="rId11"/>
                      <a:stretch>
                        <a:fillRect/>
                      </a:stretch>
                    </p:blipFill>
                    <p:spPr>
                      <a:xfrm>
                        <a:off x="2221706" y="5412845"/>
                        <a:ext cx="4384675" cy="501650"/>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C84CAEB6-724D-488B-B7D0-0AEC6E1FF58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46883827"/>
      </p:ext>
    </p:extLst>
  </p:cSld>
  <p:clrMapOvr>
    <a:masterClrMapping/>
  </p:clrMapOvr>
  <mc:AlternateContent xmlns:mc="http://schemas.openxmlformats.org/markup-compatibility/2006" xmlns:p14="http://schemas.microsoft.com/office/powerpoint/2010/main">
    <mc:Choice Requires="p14">
      <p:transition spd="slow" p14:dur="2000" advTm="78209"/>
    </mc:Choice>
    <mc:Fallback xmlns="">
      <p:transition spd="slow" advTm="78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 solution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Apart from these two special cases, what else can we do?</a:t>
            </a:r>
          </a:p>
          <a:p>
            <a:pPr lvl="1"/>
            <a:r>
              <a:rPr lang="en-US" dirty="0"/>
              <a:t>Idea: recall that </a:t>
            </a:r>
            <a:r>
              <a:rPr lang="en-US" dirty="0" err="1">
                <a:latin typeface="Times New Roman" panose="02020603050405020304" pitchFamily="18" charset="0"/>
              </a:rPr>
              <a:t>proj</a:t>
            </a:r>
            <a:r>
              <a:rPr lang="en-US" b="1" baseline="-25000" dirty="0" err="1">
                <a:latin typeface="Times New Roman" panose="02020603050405020304" pitchFamily="18" charset="0"/>
              </a:rPr>
              <a:t>v</a:t>
            </a:r>
            <a:r>
              <a:rPr lang="en-US" dirty="0">
                <a:latin typeface="Times New Roman" panose="02020603050405020304" pitchFamily="18" charset="0"/>
              </a:rPr>
              <a:t>(</a:t>
            </a:r>
            <a:r>
              <a:rPr lang="en-US" b="1" dirty="0">
                <a:latin typeface="Times New Roman" panose="02020603050405020304" pitchFamily="18" charset="0"/>
              </a:rPr>
              <a:t>y</a:t>
            </a:r>
            <a:r>
              <a:rPr lang="en-US" dirty="0">
                <a:latin typeface="Times New Roman" panose="02020603050405020304" pitchFamily="18" charset="0"/>
              </a:rPr>
              <a:t>)</a:t>
            </a:r>
            <a:r>
              <a:rPr lang="en-US" dirty="0"/>
              <a:t> is that scalar multiple of </a:t>
            </a:r>
            <a:r>
              <a:rPr lang="en-US" b="1" dirty="0"/>
              <a:t>v</a:t>
            </a:r>
            <a:r>
              <a:rPr lang="en-US" dirty="0"/>
              <a:t> that is closest to the vector</a:t>
            </a:r>
            <a:r>
              <a:rPr lang="en-US" b="1" dirty="0"/>
              <a:t> y</a:t>
            </a:r>
            <a:endParaRPr lang="en-US" dirty="0"/>
          </a:p>
          <a:p>
            <a:pPr lvl="1"/>
            <a:r>
              <a:rPr lang="en-US" dirty="0"/>
              <a:t>Note also that the error </a:t>
            </a:r>
            <a:r>
              <a:rPr lang="en-US" b="1" dirty="0"/>
              <a:t>y</a:t>
            </a:r>
            <a:r>
              <a:rPr lang="en-US" dirty="0"/>
              <a:t> – </a:t>
            </a:r>
            <a:r>
              <a:rPr lang="en-US" dirty="0" err="1">
                <a:latin typeface="Times New Roman" panose="02020603050405020304" pitchFamily="18" charset="0"/>
              </a:rPr>
              <a:t>proj</a:t>
            </a:r>
            <a:r>
              <a:rPr lang="en-US" b="1" baseline="-25000" dirty="0" err="1">
                <a:latin typeface="Times New Roman" panose="02020603050405020304" pitchFamily="18" charset="0"/>
              </a:rPr>
              <a:t>v</a:t>
            </a:r>
            <a:r>
              <a:rPr lang="en-US" dirty="0">
                <a:latin typeface="Times New Roman" panose="02020603050405020304" pitchFamily="18" charset="0"/>
              </a:rPr>
              <a:t>(</a:t>
            </a:r>
            <a:r>
              <a:rPr lang="en-US" b="1" dirty="0">
                <a:latin typeface="Times New Roman" panose="02020603050405020304" pitchFamily="18" charset="0"/>
              </a:rPr>
              <a:t>y</a:t>
            </a:r>
            <a:r>
              <a:rPr lang="en-US" dirty="0">
                <a:latin typeface="Times New Roman" panose="02020603050405020304" pitchFamily="18" charset="0"/>
              </a:rPr>
              <a:t>)</a:t>
            </a:r>
            <a:r>
              <a:rPr lang="en-US" dirty="0"/>
              <a:t> is perpendicular to </a:t>
            </a:r>
            <a:r>
              <a:rPr lang="en-US" b="1" dirty="0"/>
              <a:t>v</a:t>
            </a:r>
            <a:r>
              <a:rPr lang="en-US" dirty="0">
                <a:latin typeface="Times New Roman" panose="02020603050405020304" pitchFamily="18" charset="0"/>
              </a:rPr>
              <a:t> </a:t>
            </a:r>
            <a:r>
              <a:rPr lang="en-US" dirty="0"/>
              <a:t> </a:t>
            </a:r>
          </a:p>
          <a:p>
            <a:pPr lvl="1"/>
            <a:endParaRPr lang="en-US" dirty="0"/>
          </a:p>
          <a:p>
            <a:r>
              <a:rPr lang="en-US" dirty="0"/>
              <a:t>Now, the range of                                           is all linear combinations of the given vectors</a:t>
            </a:r>
          </a:p>
          <a:p>
            <a:pPr lvl="1"/>
            <a:r>
              <a:rPr lang="en-US" dirty="0"/>
              <a:t>This forms a subspace in </a:t>
            </a:r>
            <a:r>
              <a:rPr lang="en-US" b="1" dirty="0"/>
              <a:t>R</a:t>
            </a:r>
            <a:r>
              <a:rPr lang="en-US" i="1" baseline="30000" dirty="0"/>
              <a:t>m</a:t>
            </a:r>
            <a:endParaRPr lang="en-US" dirty="0"/>
          </a:p>
          <a:p>
            <a:pPr lvl="1"/>
            <a:r>
              <a:rPr lang="en-US" dirty="0"/>
              <a:t>Can we find the one vector in </a:t>
            </a:r>
            <a:r>
              <a:rPr lang="en-US" dirty="0">
                <a:latin typeface="Times New Roman" panose="02020603050405020304" pitchFamily="18" charset="0"/>
              </a:rPr>
              <a:t>range(</a:t>
            </a:r>
            <a:r>
              <a:rPr lang="en-US" i="1" dirty="0">
                <a:latin typeface="Times New Roman" panose="02020603050405020304" pitchFamily="18" charset="0"/>
              </a:rPr>
              <a:t>V</a:t>
            </a:r>
            <a:r>
              <a:rPr lang="en-US" dirty="0">
                <a:latin typeface="Times New Roman" panose="02020603050405020304" pitchFamily="18" charset="0"/>
              </a:rPr>
              <a:t>)</a:t>
            </a:r>
            <a:r>
              <a:rPr lang="en-US" dirty="0"/>
              <a:t> that is closest to </a:t>
            </a:r>
            <a:r>
              <a:rPr lang="en-US" b="1" dirty="0"/>
              <a:t>y</a:t>
            </a:r>
            <a:r>
              <a:rPr lang="en-US" dirty="0"/>
              <a:t>?</a:t>
            </a:r>
          </a:p>
          <a:p>
            <a:pPr marL="0" indent="0">
              <a:buNone/>
            </a:pPr>
            <a:endParaRPr lang="en-US" sz="1800" dirty="0"/>
          </a:p>
          <a:p>
            <a:endParaRPr lang="en-US" sz="1800" dirty="0"/>
          </a:p>
          <a:p>
            <a:r>
              <a:rPr lang="en-US" dirty="0"/>
              <a:t>That is, find a solution vector                     where </a:t>
            </a:r>
            <a:r>
              <a:rPr lang="en-US" i="1" dirty="0" err="1">
                <a:latin typeface="Times New Roman" panose="02020603050405020304" pitchFamily="18" charset="0"/>
              </a:rPr>
              <a:t>V</a:t>
            </a:r>
            <a:r>
              <a:rPr lang="en-US" b="1" dirty="0" err="1">
                <a:latin typeface="Symbol" panose="05050102010706020507" pitchFamily="18" charset="2"/>
              </a:rPr>
              <a:t>a</a:t>
            </a:r>
            <a:r>
              <a:rPr lang="en-US" dirty="0"/>
              <a:t> is closest to </a:t>
            </a:r>
            <a:r>
              <a:rPr lang="en-US" b="1" dirty="0"/>
              <a:t>y</a:t>
            </a:r>
            <a:r>
              <a:rPr lang="en-US" dirty="0"/>
              <a:t>  </a:t>
            </a:r>
          </a:p>
          <a:p>
            <a:endParaRPr lang="en-US" dirty="0"/>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4" name="Object 13">
            <a:extLst>
              <a:ext uri="{FF2B5EF4-FFF2-40B4-BE49-F238E27FC236}">
                <a16:creationId xmlns:a16="http://schemas.microsoft.com/office/drawing/2014/main" id="{3BEE6E75-27CD-4543-8A79-74A352E737D1}"/>
              </a:ext>
            </a:extLst>
          </p:cNvPr>
          <p:cNvGraphicFramePr>
            <a:graphicFrameLocks noChangeAspect="1"/>
          </p:cNvGraphicFramePr>
          <p:nvPr>
            <p:extLst>
              <p:ext uri="{D42A27DB-BD31-4B8C-83A1-F6EECF244321}">
                <p14:modId xmlns:p14="http://schemas.microsoft.com/office/powerpoint/2010/main" val="1418744236"/>
              </p:ext>
            </p:extLst>
          </p:nvPr>
        </p:nvGraphicFramePr>
        <p:xfrm>
          <a:off x="3071637" y="3474156"/>
          <a:ext cx="2505075" cy="500063"/>
        </p:xfrm>
        <a:graphic>
          <a:graphicData uri="http://schemas.openxmlformats.org/presentationml/2006/ole">
            <mc:AlternateContent xmlns:mc="http://schemas.openxmlformats.org/markup-compatibility/2006">
              <mc:Choice xmlns:v="urn:schemas-microsoft-com:vml" Requires="v">
                <p:oleObj spid="_x0000_s571406" name="Equation" r:id="rId6" imgW="1079280" imgH="215640" progId="Equation.DSMT4">
                  <p:embed/>
                </p:oleObj>
              </mc:Choice>
              <mc:Fallback>
                <p:oleObj name="Equation" r:id="rId6" imgW="1079280" imgH="215640" progId="Equation.DSMT4">
                  <p:embed/>
                  <p:pic>
                    <p:nvPicPr>
                      <p:cNvPr id="8" name="Object 7">
                        <a:extLst>
                          <a:ext uri="{FF2B5EF4-FFF2-40B4-BE49-F238E27FC236}">
                            <a16:creationId xmlns:a16="http://schemas.microsoft.com/office/drawing/2014/main" id="{CA29C453-CF7B-4F7B-B4F6-F5172910E714}"/>
                          </a:ext>
                        </a:extLst>
                      </p:cNvPr>
                      <p:cNvPicPr/>
                      <p:nvPr/>
                    </p:nvPicPr>
                    <p:blipFill>
                      <a:blip r:embed="rId7"/>
                      <a:stretch>
                        <a:fillRect/>
                      </a:stretch>
                    </p:blipFill>
                    <p:spPr>
                      <a:xfrm>
                        <a:off x="3071637" y="3474156"/>
                        <a:ext cx="2505075" cy="50006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51091CD0-0ADE-41F3-BE5F-523BC233C7D5}"/>
              </a:ext>
            </a:extLst>
          </p:cNvPr>
          <p:cNvGraphicFramePr>
            <a:graphicFrameLocks noChangeAspect="1"/>
          </p:cNvGraphicFramePr>
          <p:nvPr>
            <p:extLst>
              <p:ext uri="{D42A27DB-BD31-4B8C-83A1-F6EECF244321}">
                <p14:modId xmlns:p14="http://schemas.microsoft.com/office/powerpoint/2010/main" val="3960002517"/>
              </p:ext>
            </p:extLst>
          </p:nvPr>
        </p:nvGraphicFramePr>
        <p:xfrm>
          <a:off x="4403197" y="5002037"/>
          <a:ext cx="1179513" cy="1793875"/>
        </p:xfrm>
        <a:graphic>
          <a:graphicData uri="http://schemas.openxmlformats.org/presentationml/2006/ole">
            <mc:AlternateContent xmlns:mc="http://schemas.openxmlformats.org/markup-compatibility/2006">
              <mc:Choice xmlns:v="urn:schemas-microsoft-com:vml" Requires="v">
                <p:oleObj spid="_x0000_s571407" name="Equation" r:id="rId8" imgW="507960" imgH="774360" progId="Equation.DSMT4">
                  <p:embed/>
                </p:oleObj>
              </mc:Choice>
              <mc:Fallback>
                <p:oleObj name="Equation" r:id="rId8" imgW="507960" imgH="774360" progId="Equation.DSMT4">
                  <p:embed/>
                  <p:pic>
                    <p:nvPicPr>
                      <p:cNvPr id="14" name="Object 13">
                        <a:extLst>
                          <a:ext uri="{FF2B5EF4-FFF2-40B4-BE49-F238E27FC236}">
                            <a16:creationId xmlns:a16="http://schemas.microsoft.com/office/drawing/2014/main" id="{3BEE6E75-27CD-4543-8A79-74A352E737D1}"/>
                          </a:ext>
                        </a:extLst>
                      </p:cNvPr>
                      <p:cNvPicPr/>
                      <p:nvPr/>
                    </p:nvPicPr>
                    <p:blipFill>
                      <a:blip r:embed="rId9"/>
                      <a:stretch>
                        <a:fillRect/>
                      </a:stretch>
                    </p:blipFill>
                    <p:spPr>
                      <a:xfrm>
                        <a:off x="4403197" y="5002037"/>
                        <a:ext cx="1179513" cy="17938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46B6C95E-A799-448F-AF19-41681BA68ED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13256864"/>
      </p:ext>
    </p:extLst>
  </p:cSld>
  <p:clrMapOvr>
    <a:masterClrMapping/>
  </p:clrMapOvr>
  <mc:AlternateContent xmlns:mc="http://schemas.openxmlformats.org/markup-compatibility/2006" xmlns:p14="http://schemas.microsoft.com/office/powerpoint/2010/main">
    <mc:Choice Requires="p14">
      <p:transition spd="slow" p14:dur="2000" advTm="95947"/>
    </mc:Choice>
    <mc:Fallback xmlns="">
      <p:transition spd="slow" advTm="95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 solution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It is actually rather difficult to solve this in general</a:t>
            </a:r>
          </a:p>
          <a:p>
            <a:endParaRPr lang="en-US" dirty="0"/>
          </a:p>
          <a:p>
            <a:endParaRPr lang="en-US" dirty="0"/>
          </a:p>
          <a:p>
            <a:pPr marL="0" indent="0">
              <a:buNone/>
            </a:pPr>
            <a:r>
              <a:rPr lang="en-US" dirty="0"/>
              <a:t>      even if you minimize</a:t>
            </a:r>
          </a:p>
          <a:p>
            <a:pPr marL="0" indent="0">
              <a:buNone/>
            </a:pPr>
            <a:endParaRPr lang="en-US" dirty="0"/>
          </a:p>
          <a:p>
            <a:r>
              <a:rPr lang="en-US" dirty="0"/>
              <a:t>Instead, consider the following approach:</a:t>
            </a:r>
          </a:p>
          <a:p>
            <a:pPr lvl="1"/>
            <a:r>
              <a:rPr lang="en-US" dirty="0"/>
              <a:t>Find that </a:t>
            </a:r>
            <a:r>
              <a:rPr lang="en-US" b="1" dirty="0">
                <a:latin typeface="Symbol" panose="05050102010706020507" pitchFamily="18" charset="2"/>
              </a:rPr>
              <a:t>a</a:t>
            </a:r>
            <a:r>
              <a:rPr lang="en-US" dirty="0"/>
              <a:t> such that </a:t>
            </a:r>
            <a:r>
              <a:rPr lang="en-US" i="1" dirty="0" err="1">
                <a:latin typeface="Times New Roman" panose="02020603050405020304" pitchFamily="18" charset="0"/>
              </a:rPr>
              <a:t>V</a:t>
            </a:r>
            <a:r>
              <a:rPr lang="en-US" b="1" dirty="0" err="1">
                <a:latin typeface="Symbol" panose="05050102010706020507" pitchFamily="18" charset="2"/>
              </a:rPr>
              <a:t>a</a:t>
            </a:r>
            <a:r>
              <a:rPr lang="en-US" dirty="0">
                <a:latin typeface="Times New Roman" panose="02020603050405020304" pitchFamily="18" charset="0"/>
              </a:rPr>
              <a:t> – </a:t>
            </a:r>
            <a:r>
              <a:rPr lang="en-US" b="1" dirty="0">
                <a:latin typeface="Times New Roman" panose="02020603050405020304" pitchFamily="18" charset="0"/>
              </a:rPr>
              <a:t>y</a:t>
            </a:r>
            <a:r>
              <a:rPr lang="en-US" dirty="0"/>
              <a:t> that is perpendicular to </a:t>
            </a:r>
            <a:r>
              <a:rPr lang="en-US" dirty="0">
                <a:latin typeface="Times New Roman" panose="02020603050405020304" pitchFamily="18" charset="0"/>
              </a:rPr>
              <a:t>range(</a:t>
            </a:r>
            <a:r>
              <a:rPr lang="en-US" i="1" dirty="0">
                <a:latin typeface="Times New Roman" panose="02020603050405020304" pitchFamily="18" charset="0"/>
              </a:rPr>
              <a:t>V</a:t>
            </a:r>
            <a:r>
              <a:rPr lang="en-US" dirty="0">
                <a:latin typeface="Times New Roman" panose="02020603050405020304" pitchFamily="18" charset="0"/>
              </a:rPr>
              <a:t>)</a:t>
            </a:r>
          </a:p>
          <a:p>
            <a:pPr lvl="1"/>
            <a:r>
              <a:rPr lang="en-US" dirty="0"/>
              <a:t>This might sound familiar…</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4" name="Object 13">
            <a:extLst>
              <a:ext uri="{FF2B5EF4-FFF2-40B4-BE49-F238E27FC236}">
                <a16:creationId xmlns:a16="http://schemas.microsoft.com/office/drawing/2014/main" id="{3BEE6E75-27CD-4543-8A79-74A352E737D1}"/>
              </a:ext>
            </a:extLst>
          </p:cNvPr>
          <p:cNvGraphicFramePr>
            <a:graphicFrameLocks noChangeAspect="1"/>
          </p:cNvGraphicFramePr>
          <p:nvPr>
            <p:extLst>
              <p:ext uri="{D42A27DB-BD31-4B8C-83A1-F6EECF244321}">
                <p14:modId xmlns:p14="http://schemas.microsoft.com/office/powerpoint/2010/main" val="430710149"/>
              </p:ext>
            </p:extLst>
          </p:nvPr>
        </p:nvGraphicFramePr>
        <p:xfrm>
          <a:off x="4300538" y="2003425"/>
          <a:ext cx="1149350" cy="500063"/>
        </p:xfrm>
        <a:graphic>
          <a:graphicData uri="http://schemas.openxmlformats.org/presentationml/2006/ole">
            <mc:AlternateContent xmlns:mc="http://schemas.openxmlformats.org/markup-compatibility/2006">
              <mc:Choice xmlns:v="urn:schemas-microsoft-com:vml" Requires="v">
                <p:oleObj spid="_x0000_s572433" name="Equation" r:id="rId6" imgW="495000" imgH="215640" progId="Equation.DSMT4">
                  <p:embed/>
                </p:oleObj>
              </mc:Choice>
              <mc:Fallback>
                <p:oleObj name="Equation" r:id="rId6" imgW="495000" imgH="215640" progId="Equation.DSMT4">
                  <p:embed/>
                  <p:pic>
                    <p:nvPicPr>
                      <p:cNvPr id="14" name="Object 13">
                        <a:extLst>
                          <a:ext uri="{FF2B5EF4-FFF2-40B4-BE49-F238E27FC236}">
                            <a16:creationId xmlns:a16="http://schemas.microsoft.com/office/drawing/2014/main" id="{3BEE6E75-27CD-4543-8A79-74A352E737D1}"/>
                          </a:ext>
                        </a:extLst>
                      </p:cNvPr>
                      <p:cNvPicPr/>
                      <p:nvPr/>
                    </p:nvPicPr>
                    <p:blipFill>
                      <a:blip r:embed="rId7"/>
                      <a:stretch>
                        <a:fillRect/>
                      </a:stretch>
                    </p:blipFill>
                    <p:spPr>
                      <a:xfrm>
                        <a:off x="4300538" y="2003425"/>
                        <a:ext cx="1149350" cy="5000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B8F67CE4-CC8E-43A7-8AE3-48015E11F321}"/>
              </a:ext>
            </a:extLst>
          </p:cNvPr>
          <p:cNvGraphicFramePr>
            <a:graphicFrameLocks noChangeAspect="1"/>
          </p:cNvGraphicFramePr>
          <p:nvPr>
            <p:extLst>
              <p:ext uri="{D42A27DB-BD31-4B8C-83A1-F6EECF244321}">
                <p14:modId xmlns:p14="http://schemas.microsoft.com/office/powerpoint/2010/main" val="1287529694"/>
              </p:ext>
            </p:extLst>
          </p:nvPr>
        </p:nvGraphicFramePr>
        <p:xfrm>
          <a:off x="3493916" y="2743200"/>
          <a:ext cx="3300413" cy="558800"/>
        </p:xfrm>
        <a:graphic>
          <a:graphicData uri="http://schemas.openxmlformats.org/presentationml/2006/ole">
            <mc:AlternateContent xmlns:mc="http://schemas.openxmlformats.org/markup-compatibility/2006">
              <mc:Choice xmlns:v="urn:schemas-microsoft-com:vml" Requires="v">
                <p:oleObj spid="_x0000_s572434" name="Equation" r:id="rId8" imgW="1422360" imgH="241200" progId="Equation.DSMT4">
                  <p:embed/>
                </p:oleObj>
              </mc:Choice>
              <mc:Fallback>
                <p:oleObj name="Equation" r:id="rId8" imgW="1422360" imgH="241200" progId="Equation.DSMT4">
                  <p:embed/>
                  <p:pic>
                    <p:nvPicPr>
                      <p:cNvPr id="14" name="Object 13">
                        <a:extLst>
                          <a:ext uri="{FF2B5EF4-FFF2-40B4-BE49-F238E27FC236}">
                            <a16:creationId xmlns:a16="http://schemas.microsoft.com/office/drawing/2014/main" id="{3BEE6E75-27CD-4543-8A79-74A352E737D1}"/>
                          </a:ext>
                        </a:extLst>
                      </p:cNvPr>
                      <p:cNvPicPr/>
                      <p:nvPr/>
                    </p:nvPicPr>
                    <p:blipFill>
                      <a:blip r:embed="rId9"/>
                      <a:stretch>
                        <a:fillRect/>
                      </a:stretch>
                    </p:blipFill>
                    <p:spPr>
                      <a:xfrm>
                        <a:off x="3493916" y="2743200"/>
                        <a:ext cx="3300413" cy="5588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0047E289-D588-45A3-A866-3F96D82C592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14329838"/>
      </p:ext>
    </p:extLst>
  </p:cSld>
  <p:clrMapOvr>
    <a:masterClrMapping/>
  </p:clrMapOvr>
  <mc:AlternateContent xmlns:mc="http://schemas.openxmlformats.org/markup-compatibility/2006" xmlns:p14="http://schemas.microsoft.com/office/powerpoint/2010/main">
    <mc:Choice Requires="p14">
      <p:transition spd="slow" p14:dur="2000" advTm="63628"/>
    </mc:Choice>
    <mc:Fallback xmlns="">
      <p:transition spd="slow" advTm="63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 solution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Now, </a:t>
            </a:r>
            <a:r>
              <a:rPr lang="en-US" i="1" dirty="0">
                <a:latin typeface="Times New Roman" panose="02020603050405020304" pitchFamily="18" charset="0"/>
              </a:rPr>
              <a:t>V</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 </a:t>
            </a:r>
            <a:r>
              <a:rPr lang="en-US" dirty="0">
                <a:latin typeface="Times New Roman" panose="02020603050405020304" pitchFamily="18" charset="0"/>
              </a:rPr>
              <a:t>→ </a:t>
            </a:r>
            <a:r>
              <a:rPr lang="en-US" b="1" dirty="0">
                <a:latin typeface="Times New Roman" panose="02020603050405020304" pitchFamily="18" charset="0"/>
              </a:rPr>
              <a:t>F</a:t>
            </a:r>
            <a:r>
              <a:rPr lang="en-US" i="1" baseline="30000" dirty="0">
                <a:latin typeface="Times New Roman" panose="02020603050405020304" pitchFamily="18" charset="0"/>
              </a:rPr>
              <a:t>m</a:t>
            </a:r>
            <a:r>
              <a:rPr lang="en-US" dirty="0"/>
              <a:t>, so for </a:t>
            </a:r>
            <a:r>
              <a:rPr lang="en-US" i="1" dirty="0" err="1">
                <a:latin typeface="Times New Roman" panose="02020603050405020304" pitchFamily="18" charset="0"/>
              </a:rPr>
              <a:t>V</a:t>
            </a:r>
            <a:r>
              <a:rPr lang="en-US" b="1" dirty="0" err="1">
                <a:latin typeface="Symbol" panose="05050102010706020507" pitchFamily="18" charset="2"/>
              </a:rPr>
              <a:t>a</a:t>
            </a:r>
            <a:r>
              <a:rPr lang="en-US" dirty="0">
                <a:latin typeface="Times New Roman" panose="02020603050405020304" pitchFamily="18" charset="0"/>
              </a:rPr>
              <a:t> – </a:t>
            </a:r>
            <a:r>
              <a:rPr lang="en-US" b="1" dirty="0">
                <a:latin typeface="Times New Roman" panose="02020603050405020304" pitchFamily="18" charset="0"/>
              </a:rPr>
              <a:t>y</a:t>
            </a:r>
            <a:r>
              <a:rPr lang="en-US" dirty="0"/>
              <a:t> to be perpendicular to every point in the range of </a:t>
            </a:r>
            <a:r>
              <a:rPr lang="en-US" i="1" dirty="0"/>
              <a:t>V</a:t>
            </a:r>
            <a:r>
              <a:rPr lang="en-US" dirty="0"/>
              <a:t>, we require that </a:t>
            </a:r>
          </a:p>
          <a:p>
            <a:endParaRPr lang="en-US" dirty="0">
              <a:latin typeface="Times New Roman" panose="02020603050405020304" pitchFamily="18" charset="0"/>
            </a:endParaRPr>
          </a:p>
          <a:p>
            <a:pPr marL="0" indent="0">
              <a:buNone/>
            </a:pPr>
            <a:r>
              <a:rPr lang="en-US" dirty="0">
                <a:latin typeface="Times New Roman" panose="02020603050405020304" pitchFamily="18" charset="0"/>
              </a:rPr>
              <a:t>      for all vectors </a:t>
            </a:r>
            <a:r>
              <a:rPr lang="en-US" b="1" dirty="0">
                <a:latin typeface="Times New Roman" panose="02020603050405020304" pitchFamily="18" charset="0"/>
              </a:rPr>
              <a:t>u</a:t>
            </a:r>
            <a:r>
              <a:rPr lang="en-US" dirty="0">
                <a:latin typeface="Times New Roman" panose="02020603050405020304" pitchFamily="18" charset="0"/>
              </a:rPr>
              <a:t> ∈ </a:t>
            </a:r>
            <a:r>
              <a:rPr lang="en-US" b="1" dirty="0" err="1">
                <a:latin typeface="Times New Roman" panose="02020603050405020304" pitchFamily="18" charset="0"/>
              </a:rPr>
              <a:t>F</a:t>
            </a:r>
            <a:r>
              <a:rPr lang="en-US" i="1" baseline="30000" dirty="0" err="1">
                <a:latin typeface="Times New Roman" panose="02020603050405020304" pitchFamily="18" charset="0"/>
              </a:rPr>
              <a:t>n</a:t>
            </a:r>
            <a:endParaRPr lang="en-US" dirty="0">
              <a:latin typeface="Times New Roman" panose="02020603050405020304" pitchFamily="18" charset="0"/>
            </a:endParaRPr>
          </a:p>
          <a:p>
            <a:r>
              <a:rPr lang="en-US" dirty="0"/>
              <a:t>Recall that we can bring the linear operator </a:t>
            </a:r>
            <a:r>
              <a:rPr lang="en-US" i="1" dirty="0"/>
              <a:t>V</a:t>
            </a:r>
            <a:r>
              <a:rPr lang="en-US" dirty="0"/>
              <a:t> to the right-hand side by using the adjoint, so </a:t>
            </a:r>
          </a:p>
          <a:p>
            <a:endParaRPr lang="en-US" dirty="0"/>
          </a:p>
          <a:p>
            <a:endParaRPr lang="en-US" dirty="0"/>
          </a:p>
          <a:p>
            <a:r>
              <a:rPr lang="en-US" dirty="0"/>
              <a:t>This says that                          is perpendicular to </a:t>
            </a:r>
            <a:r>
              <a:rPr lang="en-US" b="1" dirty="0"/>
              <a:t>u</a:t>
            </a:r>
            <a:br>
              <a:rPr lang="en-US" b="1" dirty="0"/>
            </a:br>
            <a:r>
              <a:rPr lang="en-US" b="1" dirty="0"/>
              <a:t>					</a:t>
            </a:r>
            <a:r>
              <a:rPr lang="en-US" dirty="0"/>
              <a:t>for every vector </a:t>
            </a:r>
            <a:r>
              <a:rPr lang="en-US" b="1" dirty="0">
                <a:latin typeface="Times New Roman" panose="02020603050405020304" pitchFamily="18" charset="0"/>
              </a:rPr>
              <a:t>u</a:t>
            </a:r>
            <a:r>
              <a:rPr lang="en-US" dirty="0">
                <a:latin typeface="Times New Roman" panose="02020603050405020304" pitchFamily="18" charset="0"/>
              </a:rPr>
              <a:t> ∈ </a:t>
            </a:r>
            <a:r>
              <a:rPr lang="en-US" b="1" dirty="0" err="1">
                <a:latin typeface="Times New Roman" panose="02020603050405020304" pitchFamily="18" charset="0"/>
              </a:rPr>
              <a:t>F</a:t>
            </a:r>
            <a:r>
              <a:rPr lang="en-US" i="1" baseline="30000" dirty="0" err="1">
                <a:latin typeface="Times New Roman" panose="02020603050405020304" pitchFamily="18" charset="0"/>
              </a:rPr>
              <a:t>n</a:t>
            </a:r>
            <a:endParaRPr lang="en-US" dirty="0"/>
          </a:p>
          <a:p>
            <a:pPr lvl="1"/>
            <a:r>
              <a:rPr lang="en-US" dirty="0"/>
              <a:t>There is only one vector in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dirty="0"/>
              <a:t> that is perpendicular to all vectors in that vector space, and that is the zero vector</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9" name="Object 8">
            <a:extLst>
              <a:ext uri="{FF2B5EF4-FFF2-40B4-BE49-F238E27FC236}">
                <a16:creationId xmlns:a16="http://schemas.microsoft.com/office/drawing/2014/main" id="{B8F67CE4-CC8E-43A7-8AE3-48015E11F321}"/>
              </a:ext>
            </a:extLst>
          </p:cNvPr>
          <p:cNvGraphicFramePr>
            <a:graphicFrameLocks noChangeAspect="1"/>
          </p:cNvGraphicFramePr>
          <p:nvPr>
            <p:extLst>
              <p:ext uri="{D42A27DB-BD31-4B8C-83A1-F6EECF244321}">
                <p14:modId xmlns:p14="http://schemas.microsoft.com/office/powerpoint/2010/main" val="2056154642"/>
              </p:ext>
            </p:extLst>
          </p:nvPr>
        </p:nvGraphicFramePr>
        <p:xfrm>
          <a:off x="3599656" y="2348088"/>
          <a:ext cx="1944687" cy="500063"/>
        </p:xfrm>
        <a:graphic>
          <a:graphicData uri="http://schemas.openxmlformats.org/presentationml/2006/ole">
            <mc:AlternateContent xmlns:mc="http://schemas.openxmlformats.org/markup-compatibility/2006">
              <mc:Choice xmlns:v="urn:schemas-microsoft-com:vml" Requires="v">
                <p:oleObj spid="_x0000_s574483" name="Equation" r:id="rId6" imgW="838080" imgH="215640" progId="Equation.DSMT4">
                  <p:embed/>
                </p:oleObj>
              </mc:Choice>
              <mc:Fallback>
                <p:oleObj name="Equation" r:id="rId6" imgW="838080" imgH="215640" progId="Equation.DSMT4">
                  <p:embed/>
                  <p:pic>
                    <p:nvPicPr>
                      <p:cNvPr id="9" name="Object 8">
                        <a:extLst>
                          <a:ext uri="{FF2B5EF4-FFF2-40B4-BE49-F238E27FC236}">
                            <a16:creationId xmlns:a16="http://schemas.microsoft.com/office/drawing/2014/main" id="{B8F67CE4-CC8E-43A7-8AE3-48015E11F321}"/>
                          </a:ext>
                        </a:extLst>
                      </p:cNvPr>
                      <p:cNvPicPr/>
                      <p:nvPr/>
                    </p:nvPicPr>
                    <p:blipFill>
                      <a:blip r:embed="rId7"/>
                      <a:stretch>
                        <a:fillRect/>
                      </a:stretch>
                    </p:blipFill>
                    <p:spPr>
                      <a:xfrm>
                        <a:off x="3599656" y="2348088"/>
                        <a:ext cx="1944687" cy="5000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000B4D76-9F65-4C3B-8A67-1044F505BE43}"/>
              </a:ext>
            </a:extLst>
          </p:cNvPr>
          <p:cNvGraphicFramePr>
            <a:graphicFrameLocks noChangeAspect="1"/>
          </p:cNvGraphicFramePr>
          <p:nvPr>
            <p:extLst>
              <p:ext uri="{D42A27DB-BD31-4B8C-83A1-F6EECF244321}">
                <p14:modId xmlns:p14="http://schemas.microsoft.com/office/powerpoint/2010/main" val="134776298"/>
              </p:ext>
            </p:extLst>
          </p:nvPr>
        </p:nvGraphicFramePr>
        <p:xfrm>
          <a:off x="3378199" y="3928357"/>
          <a:ext cx="2387600" cy="558800"/>
        </p:xfrm>
        <a:graphic>
          <a:graphicData uri="http://schemas.openxmlformats.org/presentationml/2006/ole">
            <mc:AlternateContent xmlns:mc="http://schemas.openxmlformats.org/markup-compatibility/2006">
              <mc:Choice xmlns:v="urn:schemas-microsoft-com:vml" Requires="v">
                <p:oleObj spid="_x0000_s574484" name="Equation" r:id="rId8" imgW="1028520" imgH="241200" progId="Equation.DSMT4">
                  <p:embed/>
                </p:oleObj>
              </mc:Choice>
              <mc:Fallback>
                <p:oleObj name="Equation" r:id="rId8" imgW="1028520" imgH="241200" progId="Equation.DSMT4">
                  <p:embed/>
                  <p:pic>
                    <p:nvPicPr>
                      <p:cNvPr id="9" name="Object 8">
                        <a:extLst>
                          <a:ext uri="{FF2B5EF4-FFF2-40B4-BE49-F238E27FC236}">
                            <a16:creationId xmlns:a16="http://schemas.microsoft.com/office/drawing/2014/main" id="{B8F67CE4-CC8E-43A7-8AE3-48015E11F321}"/>
                          </a:ext>
                        </a:extLst>
                      </p:cNvPr>
                      <p:cNvPicPr/>
                      <p:nvPr/>
                    </p:nvPicPr>
                    <p:blipFill>
                      <a:blip r:embed="rId9"/>
                      <a:stretch>
                        <a:fillRect/>
                      </a:stretch>
                    </p:blipFill>
                    <p:spPr>
                      <a:xfrm>
                        <a:off x="3378199" y="3928357"/>
                        <a:ext cx="2387600" cy="5588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D706D17-6B7E-4BA6-871C-63CCA23ECC41}"/>
              </a:ext>
            </a:extLst>
          </p:cNvPr>
          <p:cNvGraphicFramePr>
            <a:graphicFrameLocks noChangeAspect="1"/>
          </p:cNvGraphicFramePr>
          <p:nvPr>
            <p:extLst>
              <p:ext uri="{D42A27DB-BD31-4B8C-83A1-F6EECF244321}">
                <p14:modId xmlns:p14="http://schemas.microsoft.com/office/powerpoint/2010/main" val="257940114"/>
              </p:ext>
            </p:extLst>
          </p:nvPr>
        </p:nvGraphicFramePr>
        <p:xfrm>
          <a:off x="2655886" y="4676246"/>
          <a:ext cx="1444625" cy="500062"/>
        </p:xfrm>
        <a:graphic>
          <a:graphicData uri="http://schemas.openxmlformats.org/presentationml/2006/ole">
            <mc:AlternateContent xmlns:mc="http://schemas.openxmlformats.org/markup-compatibility/2006">
              <mc:Choice xmlns:v="urn:schemas-microsoft-com:vml" Requires="v">
                <p:oleObj spid="_x0000_s574485" name="Equation" r:id="rId10" imgW="622080" imgH="215640" progId="Equation.DSMT4">
                  <p:embed/>
                </p:oleObj>
              </mc:Choice>
              <mc:Fallback>
                <p:oleObj name="Equation" r:id="rId10" imgW="622080" imgH="215640" progId="Equation.DSMT4">
                  <p:embed/>
                  <p:pic>
                    <p:nvPicPr>
                      <p:cNvPr id="11" name="Object 10">
                        <a:extLst>
                          <a:ext uri="{FF2B5EF4-FFF2-40B4-BE49-F238E27FC236}">
                            <a16:creationId xmlns:a16="http://schemas.microsoft.com/office/drawing/2014/main" id="{000B4D76-9F65-4C3B-8A67-1044F505BE43}"/>
                          </a:ext>
                        </a:extLst>
                      </p:cNvPr>
                      <p:cNvPicPr/>
                      <p:nvPr/>
                    </p:nvPicPr>
                    <p:blipFill>
                      <a:blip r:embed="rId11"/>
                      <a:stretch>
                        <a:fillRect/>
                      </a:stretch>
                    </p:blipFill>
                    <p:spPr>
                      <a:xfrm>
                        <a:off x="2655886" y="4676246"/>
                        <a:ext cx="1444625" cy="500062"/>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A66D6E44-11AF-46E8-BBFF-4CAC2B70D87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51388054"/>
      </p:ext>
    </p:extLst>
  </p:cSld>
  <p:clrMapOvr>
    <a:masterClrMapping/>
  </p:clrMapOvr>
  <mc:AlternateContent xmlns:mc="http://schemas.openxmlformats.org/markup-compatibility/2006" xmlns:p14="http://schemas.microsoft.com/office/powerpoint/2010/main">
    <mc:Choice Requires="p14">
      <p:transition spd="slow" p14:dur="2000" advTm="152090"/>
    </mc:Choice>
    <mc:Fallback xmlns="">
      <p:transition spd="slow" advTm="15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a solution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Thus, if </a:t>
            </a:r>
            <a:r>
              <a:rPr lang="en-US" i="1" dirty="0">
                <a:latin typeface="Times New Roman" panose="02020603050405020304" pitchFamily="18" charset="0"/>
              </a:rPr>
              <a:t>V</a:t>
            </a:r>
            <a:r>
              <a:rPr lang="en-US" dirty="0">
                <a:latin typeface="Times New Roman" panose="02020603050405020304" pitchFamily="18" charset="0"/>
              </a:rPr>
              <a:t>:</a:t>
            </a:r>
            <a:r>
              <a:rPr lang="en-US" b="1" dirty="0">
                <a:latin typeface="Times New Roman" panose="02020603050405020304" pitchFamily="18" charset="0"/>
              </a:rPr>
              <a:t>F</a:t>
            </a:r>
            <a:r>
              <a:rPr lang="en-US" i="1" baseline="30000" dirty="0">
                <a:latin typeface="Times New Roman" panose="02020603050405020304" pitchFamily="18" charset="0"/>
              </a:rPr>
              <a:t>n </a:t>
            </a:r>
            <a:r>
              <a:rPr lang="en-US" dirty="0">
                <a:latin typeface="Times New Roman" panose="02020603050405020304" pitchFamily="18" charset="0"/>
              </a:rPr>
              <a:t>→ </a:t>
            </a:r>
            <a:r>
              <a:rPr lang="en-US" b="1" dirty="0">
                <a:latin typeface="Times New Roman" panose="02020603050405020304" pitchFamily="18" charset="0"/>
              </a:rPr>
              <a:t>F</a:t>
            </a:r>
            <a:r>
              <a:rPr lang="en-US" i="1" baseline="30000" dirty="0">
                <a:latin typeface="Times New Roman" panose="02020603050405020304" pitchFamily="18" charset="0"/>
              </a:rPr>
              <a:t>m</a:t>
            </a:r>
            <a:r>
              <a:rPr lang="en-US" dirty="0"/>
              <a:t> and                                        for all </a:t>
            </a:r>
            <a:r>
              <a:rPr lang="en-US" b="1" dirty="0">
                <a:latin typeface="Times New Roman" panose="02020603050405020304" pitchFamily="18" charset="0"/>
              </a:rPr>
              <a:t>u</a:t>
            </a:r>
            <a:r>
              <a:rPr lang="en-US" dirty="0">
                <a:latin typeface="Times New Roman" panose="02020603050405020304" pitchFamily="18" charset="0"/>
              </a:rPr>
              <a:t> ∈ </a:t>
            </a:r>
            <a:r>
              <a:rPr lang="en-US" b="1" dirty="0" err="1">
                <a:latin typeface="Times New Roman" panose="02020603050405020304" pitchFamily="18" charset="0"/>
              </a:rPr>
              <a:t>F</a:t>
            </a:r>
            <a:r>
              <a:rPr lang="en-US" i="1" baseline="30000" dirty="0" err="1">
                <a:latin typeface="Times New Roman" panose="02020603050405020304" pitchFamily="18" charset="0"/>
              </a:rPr>
              <a:t>n</a:t>
            </a:r>
            <a:r>
              <a:rPr lang="en-US" dirty="0"/>
              <a:t>,</a:t>
            </a:r>
            <a:br>
              <a:rPr lang="en-US" dirty="0"/>
            </a:br>
            <a:r>
              <a:rPr lang="en-US" dirty="0"/>
              <a:t>	the only possibility is that   </a:t>
            </a:r>
          </a:p>
          <a:p>
            <a:endParaRPr lang="en-US" dirty="0"/>
          </a:p>
          <a:p>
            <a:endParaRPr lang="en-US" dirty="0"/>
          </a:p>
          <a:p>
            <a:r>
              <a:rPr lang="en-US" dirty="0"/>
              <a:t>Expanding this, we have</a:t>
            </a:r>
          </a:p>
          <a:p>
            <a:endParaRPr lang="en-US" dirty="0"/>
          </a:p>
          <a:p>
            <a:endParaRPr lang="en-US" dirty="0"/>
          </a:p>
          <a:p>
            <a:pPr marL="0" indent="0">
              <a:buNone/>
            </a:pPr>
            <a:endParaRPr lang="en-US" dirty="0"/>
          </a:p>
          <a:p>
            <a:r>
              <a:rPr lang="en-US" dirty="0"/>
              <a:t>Because the vectors in </a:t>
            </a:r>
            <a:r>
              <a:rPr lang="en-US" i="1" dirty="0"/>
              <a:t>V</a:t>
            </a:r>
            <a:r>
              <a:rPr lang="en-US" dirty="0"/>
              <a:t> were linearly independent,</a:t>
            </a:r>
            <a:br>
              <a:rPr lang="en-US" dirty="0"/>
            </a:br>
            <a:r>
              <a:rPr lang="en-US" dirty="0"/>
              <a:t>	it follows that </a:t>
            </a:r>
            <a:r>
              <a:rPr lang="en-US" dirty="0">
                <a:latin typeface="Times New Roman" panose="02020603050405020304" pitchFamily="18" charset="0"/>
              </a:rPr>
              <a:t>rank(</a:t>
            </a:r>
            <a:r>
              <a:rPr lang="en-US" i="1" dirty="0">
                <a:latin typeface="Times New Roman" panose="02020603050405020304" pitchFamily="18" charset="0"/>
              </a:rPr>
              <a:t>V </a:t>
            </a:r>
            <a:r>
              <a:rPr lang="en-US" baseline="30000" dirty="0">
                <a:latin typeface="Times New Roman" panose="02020603050405020304" pitchFamily="18" charset="0"/>
              </a:rPr>
              <a:t>*</a:t>
            </a:r>
            <a:r>
              <a:rPr lang="en-US" i="1" dirty="0">
                <a:latin typeface="Times New Roman" panose="02020603050405020304" pitchFamily="18" charset="0"/>
              </a:rPr>
              <a:t>V</a:t>
            </a:r>
            <a:r>
              <a:rPr lang="en-US" dirty="0">
                <a:latin typeface="Times New Roman" panose="02020603050405020304" pitchFamily="18" charset="0"/>
              </a:rPr>
              <a:t>) = rank(</a:t>
            </a:r>
            <a:r>
              <a:rPr lang="en-US" i="1" dirty="0">
                <a:latin typeface="Times New Roman" panose="02020603050405020304" pitchFamily="18" charset="0"/>
              </a:rPr>
              <a:t>V</a:t>
            </a:r>
            <a:r>
              <a:rPr lang="en-US" dirty="0">
                <a:latin typeface="Times New Roman" panose="02020603050405020304" pitchFamily="18" charset="0"/>
              </a:rPr>
              <a:t>) = </a:t>
            </a:r>
            <a:r>
              <a:rPr lang="en-US" i="1" dirty="0">
                <a:latin typeface="Times New Roman" panose="02020603050405020304" pitchFamily="18" charset="0"/>
              </a:rPr>
              <a:t>n</a:t>
            </a:r>
            <a:r>
              <a:rPr lang="en-US" dirty="0"/>
              <a:t>, so a solution is 	guaranteed to exist</a:t>
            </a:r>
          </a:p>
          <a:p>
            <a:r>
              <a:rPr lang="en-US" dirty="0"/>
              <a:t>This solution is called the </a:t>
            </a:r>
            <a:r>
              <a:rPr lang="en-US" i="1" dirty="0"/>
              <a:t>least squares</a:t>
            </a:r>
            <a:r>
              <a:rPr lang="en-US" dirty="0"/>
              <a:t> solutions because it minimizes </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1" name="Object 10">
            <a:extLst>
              <a:ext uri="{FF2B5EF4-FFF2-40B4-BE49-F238E27FC236}">
                <a16:creationId xmlns:a16="http://schemas.microsoft.com/office/drawing/2014/main" id="{000B4D76-9F65-4C3B-8A67-1044F505BE43}"/>
              </a:ext>
            </a:extLst>
          </p:cNvPr>
          <p:cNvGraphicFramePr>
            <a:graphicFrameLocks noChangeAspect="1"/>
          </p:cNvGraphicFramePr>
          <p:nvPr>
            <p:extLst>
              <p:ext uri="{D42A27DB-BD31-4B8C-83A1-F6EECF244321}">
                <p14:modId xmlns:p14="http://schemas.microsoft.com/office/powerpoint/2010/main" val="3849833781"/>
              </p:ext>
            </p:extLst>
          </p:nvPr>
        </p:nvGraphicFramePr>
        <p:xfrm>
          <a:off x="3599656" y="1559101"/>
          <a:ext cx="2387600" cy="558800"/>
        </p:xfrm>
        <a:graphic>
          <a:graphicData uri="http://schemas.openxmlformats.org/presentationml/2006/ole">
            <mc:AlternateContent xmlns:mc="http://schemas.openxmlformats.org/markup-compatibility/2006">
              <mc:Choice xmlns:v="urn:schemas-microsoft-com:vml" Requires="v">
                <p:oleObj spid="_x0000_s575524" name="Equation" r:id="rId6" imgW="1028520" imgH="241200" progId="Equation.DSMT4">
                  <p:embed/>
                </p:oleObj>
              </mc:Choice>
              <mc:Fallback>
                <p:oleObj name="Equation" r:id="rId6" imgW="1028520" imgH="241200" progId="Equation.DSMT4">
                  <p:embed/>
                  <p:pic>
                    <p:nvPicPr>
                      <p:cNvPr id="11" name="Object 10">
                        <a:extLst>
                          <a:ext uri="{FF2B5EF4-FFF2-40B4-BE49-F238E27FC236}">
                            <a16:creationId xmlns:a16="http://schemas.microsoft.com/office/drawing/2014/main" id="{000B4D76-9F65-4C3B-8A67-1044F505BE43}"/>
                          </a:ext>
                        </a:extLst>
                      </p:cNvPr>
                      <p:cNvPicPr/>
                      <p:nvPr/>
                    </p:nvPicPr>
                    <p:blipFill>
                      <a:blip r:embed="rId7"/>
                      <a:stretch>
                        <a:fillRect/>
                      </a:stretch>
                    </p:blipFill>
                    <p:spPr>
                      <a:xfrm>
                        <a:off x="3599656" y="1559101"/>
                        <a:ext cx="2387600" cy="5588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77956516-5EF0-4D19-99A9-AE2B71F84527}"/>
              </a:ext>
            </a:extLst>
          </p:cNvPr>
          <p:cNvGraphicFramePr>
            <a:graphicFrameLocks noChangeAspect="1"/>
          </p:cNvGraphicFramePr>
          <p:nvPr>
            <p:extLst>
              <p:ext uri="{D42A27DB-BD31-4B8C-83A1-F6EECF244321}">
                <p14:modId xmlns:p14="http://schemas.microsoft.com/office/powerpoint/2010/main" val="689946331"/>
              </p:ext>
            </p:extLst>
          </p:nvPr>
        </p:nvGraphicFramePr>
        <p:xfrm>
          <a:off x="3584575" y="2387600"/>
          <a:ext cx="1974850" cy="500063"/>
        </p:xfrm>
        <a:graphic>
          <a:graphicData uri="http://schemas.openxmlformats.org/presentationml/2006/ole">
            <mc:AlternateContent xmlns:mc="http://schemas.openxmlformats.org/markup-compatibility/2006">
              <mc:Choice xmlns:v="urn:schemas-microsoft-com:vml" Requires="v">
                <p:oleObj spid="_x0000_s575525" name="Equation" r:id="rId8" imgW="850680" imgH="215640" progId="Equation.DSMT4">
                  <p:embed/>
                </p:oleObj>
              </mc:Choice>
              <mc:Fallback>
                <p:oleObj name="Equation" r:id="rId8" imgW="850680" imgH="215640" progId="Equation.DSMT4">
                  <p:embed/>
                  <p:pic>
                    <p:nvPicPr>
                      <p:cNvPr id="11" name="Object 10">
                        <a:extLst>
                          <a:ext uri="{FF2B5EF4-FFF2-40B4-BE49-F238E27FC236}">
                            <a16:creationId xmlns:a16="http://schemas.microsoft.com/office/drawing/2014/main" id="{000B4D76-9F65-4C3B-8A67-1044F505BE43}"/>
                          </a:ext>
                        </a:extLst>
                      </p:cNvPr>
                      <p:cNvPicPr/>
                      <p:nvPr/>
                    </p:nvPicPr>
                    <p:blipFill>
                      <a:blip r:embed="rId9"/>
                      <a:stretch>
                        <a:fillRect/>
                      </a:stretch>
                    </p:blipFill>
                    <p:spPr>
                      <a:xfrm>
                        <a:off x="3584575" y="2387600"/>
                        <a:ext cx="1974850" cy="5000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1C6DFC0F-47D8-4161-A17E-761AE3A7D827}"/>
              </a:ext>
            </a:extLst>
          </p:cNvPr>
          <p:cNvGraphicFramePr>
            <a:graphicFrameLocks noChangeAspect="1"/>
          </p:cNvGraphicFramePr>
          <p:nvPr>
            <p:extLst>
              <p:ext uri="{D42A27DB-BD31-4B8C-83A1-F6EECF244321}">
                <p14:modId xmlns:p14="http://schemas.microsoft.com/office/powerpoint/2010/main" val="4185530769"/>
              </p:ext>
            </p:extLst>
          </p:nvPr>
        </p:nvGraphicFramePr>
        <p:xfrm>
          <a:off x="3490913" y="3636963"/>
          <a:ext cx="2003425" cy="469900"/>
        </p:xfrm>
        <a:graphic>
          <a:graphicData uri="http://schemas.openxmlformats.org/presentationml/2006/ole">
            <mc:AlternateContent xmlns:mc="http://schemas.openxmlformats.org/markup-compatibility/2006">
              <mc:Choice xmlns:v="urn:schemas-microsoft-com:vml" Requires="v">
                <p:oleObj spid="_x0000_s575526" name="Equation" r:id="rId10" imgW="863280" imgH="203040" progId="Equation.DSMT4">
                  <p:embed/>
                </p:oleObj>
              </mc:Choice>
              <mc:Fallback>
                <p:oleObj name="Equation" r:id="rId10" imgW="863280" imgH="203040" progId="Equation.DSMT4">
                  <p:embed/>
                  <p:pic>
                    <p:nvPicPr>
                      <p:cNvPr id="13" name="Object 12">
                        <a:extLst>
                          <a:ext uri="{FF2B5EF4-FFF2-40B4-BE49-F238E27FC236}">
                            <a16:creationId xmlns:a16="http://schemas.microsoft.com/office/drawing/2014/main" id="{77956516-5EF0-4D19-99A9-AE2B71F84527}"/>
                          </a:ext>
                        </a:extLst>
                      </p:cNvPr>
                      <p:cNvPicPr/>
                      <p:nvPr/>
                    </p:nvPicPr>
                    <p:blipFill>
                      <a:blip r:embed="rId11"/>
                      <a:stretch>
                        <a:fillRect/>
                      </a:stretch>
                    </p:blipFill>
                    <p:spPr>
                      <a:xfrm>
                        <a:off x="3490913" y="3636963"/>
                        <a:ext cx="2003425" cy="4699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2A97EA63-8590-46D4-8AB8-2163D166C696}"/>
              </a:ext>
            </a:extLst>
          </p:cNvPr>
          <p:cNvGraphicFramePr>
            <a:graphicFrameLocks noChangeAspect="1"/>
          </p:cNvGraphicFramePr>
          <p:nvPr>
            <p:extLst>
              <p:ext uri="{D42A27DB-BD31-4B8C-83A1-F6EECF244321}">
                <p14:modId xmlns:p14="http://schemas.microsoft.com/office/powerpoint/2010/main" val="1429713721"/>
              </p:ext>
            </p:extLst>
          </p:nvPr>
        </p:nvGraphicFramePr>
        <p:xfrm>
          <a:off x="3740150" y="4271963"/>
          <a:ext cx="1503363" cy="469900"/>
        </p:xfrm>
        <a:graphic>
          <a:graphicData uri="http://schemas.openxmlformats.org/presentationml/2006/ole">
            <mc:AlternateContent xmlns:mc="http://schemas.openxmlformats.org/markup-compatibility/2006">
              <mc:Choice xmlns:v="urn:schemas-microsoft-com:vml" Requires="v">
                <p:oleObj spid="_x0000_s575527" name="Equation" r:id="rId12" imgW="647640" imgH="203040" progId="Equation.DSMT4">
                  <p:embed/>
                </p:oleObj>
              </mc:Choice>
              <mc:Fallback>
                <p:oleObj name="Equation" r:id="rId12" imgW="647640" imgH="203040" progId="Equation.DSMT4">
                  <p:embed/>
                  <p:pic>
                    <p:nvPicPr>
                      <p:cNvPr id="14" name="Object 13">
                        <a:extLst>
                          <a:ext uri="{FF2B5EF4-FFF2-40B4-BE49-F238E27FC236}">
                            <a16:creationId xmlns:a16="http://schemas.microsoft.com/office/drawing/2014/main" id="{1C6DFC0F-47D8-4161-A17E-761AE3A7D827}"/>
                          </a:ext>
                        </a:extLst>
                      </p:cNvPr>
                      <p:cNvPicPr/>
                      <p:nvPr/>
                    </p:nvPicPr>
                    <p:blipFill>
                      <a:blip r:embed="rId13"/>
                      <a:stretch>
                        <a:fillRect/>
                      </a:stretch>
                    </p:blipFill>
                    <p:spPr>
                      <a:xfrm>
                        <a:off x="3740150" y="4271963"/>
                        <a:ext cx="1503363" cy="4699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3D9BF87B-3830-46FE-84D2-E712CD766374}"/>
              </a:ext>
            </a:extLst>
          </p:cNvPr>
          <p:cNvGraphicFramePr>
            <a:graphicFrameLocks noChangeAspect="1"/>
          </p:cNvGraphicFramePr>
          <p:nvPr>
            <p:extLst>
              <p:ext uri="{D42A27DB-BD31-4B8C-83A1-F6EECF244321}">
                <p14:modId xmlns:p14="http://schemas.microsoft.com/office/powerpoint/2010/main" val="2062353165"/>
              </p:ext>
            </p:extLst>
          </p:nvPr>
        </p:nvGraphicFramePr>
        <p:xfrm>
          <a:off x="2127250" y="6150768"/>
          <a:ext cx="1149350" cy="500063"/>
        </p:xfrm>
        <a:graphic>
          <a:graphicData uri="http://schemas.openxmlformats.org/presentationml/2006/ole">
            <mc:AlternateContent xmlns:mc="http://schemas.openxmlformats.org/markup-compatibility/2006">
              <mc:Choice xmlns:v="urn:schemas-microsoft-com:vml" Requires="v">
                <p:oleObj spid="_x0000_s575528" name="Equation" r:id="rId14" imgW="495000" imgH="215640" progId="Equation.DSMT4">
                  <p:embed/>
                </p:oleObj>
              </mc:Choice>
              <mc:Fallback>
                <p:oleObj name="Equation" r:id="rId14" imgW="495000" imgH="215640" progId="Equation.DSMT4">
                  <p:embed/>
                  <p:pic>
                    <p:nvPicPr>
                      <p:cNvPr id="14" name="Object 13">
                        <a:extLst>
                          <a:ext uri="{FF2B5EF4-FFF2-40B4-BE49-F238E27FC236}">
                            <a16:creationId xmlns:a16="http://schemas.microsoft.com/office/drawing/2014/main" id="{3BEE6E75-27CD-4543-8A79-74A352E737D1}"/>
                          </a:ext>
                        </a:extLst>
                      </p:cNvPr>
                      <p:cNvPicPr/>
                      <p:nvPr/>
                    </p:nvPicPr>
                    <p:blipFill>
                      <a:blip r:embed="rId15"/>
                      <a:stretch>
                        <a:fillRect/>
                      </a:stretch>
                    </p:blipFill>
                    <p:spPr>
                      <a:xfrm>
                        <a:off x="2127250" y="6150768"/>
                        <a:ext cx="1149350" cy="500063"/>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A6C39CD3-D2C9-439B-83BE-8905D9F8E009}"/>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64689825"/>
      </p:ext>
    </p:extLst>
  </p:cSld>
  <p:clrMapOvr>
    <a:masterClrMapping/>
  </p:clrMapOvr>
  <mc:AlternateContent xmlns:mc="http://schemas.openxmlformats.org/markup-compatibility/2006" xmlns:p14="http://schemas.microsoft.com/office/powerpoint/2010/main">
    <mc:Choice Requires="p14">
      <p:transition spd="slow" p14:dur="2000" advTm="125621"/>
    </mc:Choice>
    <mc:Fallback xmlns="">
      <p:transition spd="slow" advTm="125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For example, given</a:t>
            </a:r>
          </a:p>
          <a:p>
            <a:endParaRPr lang="en-US" dirty="0"/>
          </a:p>
          <a:p>
            <a:endParaRPr lang="en-US" dirty="0"/>
          </a:p>
          <a:p>
            <a:endParaRPr lang="en-US" dirty="0"/>
          </a:p>
          <a:p>
            <a:endParaRPr lang="en-US" dirty="0"/>
          </a:p>
          <a:p>
            <a:r>
              <a:rPr lang="en-US" dirty="0"/>
              <a:t>What linear combination of these two vectors</a:t>
            </a:r>
            <a:br>
              <a:rPr lang="en-US" dirty="0"/>
            </a:br>
            <a:r>
              <a:rPr lang="en-US" dirty="0"/>
              <a:t>	best approximates this vector? </a:t>
            </a:r>
          </a:p>
        </p:txBody>
      </p:sp>
      <p:sp>
        <p:nvSpPr>
          <p:cNvPr id="4" name="Footer Placeholder 3"/>
          <p:cNvSpPr>
            <a:spLocks noGrp="1"/>
          </p:cNvSpPr>
          <p:nvPr>
            <p:ph type="ftr" sz="quarter" idx="11"/>
          </p:nvPr>
        </p:nvSpPr>
        <p:spPr/>
        <p:txBody>
          <a:bodyPr/>
          <a:lstStyle/>
          <a:p>
            <a:r>
              <a:rPr lang="en-US"/>
              <a:t>Linear regression and least squares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9" name="Object 8">
            <a:extLst>
              <a:ext uri="{FF2B5EF4-FFF2-40B4-BE49-F238E27FC236}">
                <a16:creationId xmlns:a16="http://schemas.microsoft.com/office/drawing/2014/main" id="{D44A1E30-34BD-4932-88F8-FA0BBE8384A1}"/>
              </a:ext>
            </a:extLst>
          </p:cNvPr>
          <p:cNvGraphicFramePr>
            <a:graphicFrameLocks noChangeAspect="1"/>
          </p:cNvGraphicFramePr>
          <p:nvPr>
            <p:extLst>
              <p:ext uri="{D42A27DB-BD31-4B8C-83A1-F6EECF244321}">
                <p14:modId xmlns:p14="http://schemas.microsoft.com/office/powerpoint/2010/main" val="4233973576"/>
              </p:ext>
            </p:extLst>
          </p:nvPr>
        </p:nvGraphicFramePr>
        <p:xfrm>
          <a:off x="2649469" y="1985161"/>
          <a:ext cx="2919556" cy="1627909"/>
        </p:xfrm>
        <a:graphic>
          <a:graphicData uri="http://schemas.openxmlformats.org/presentationml/2006/ole">
            <mc:AlternateContent xmlns:mc="http://schemas.openxmlformats.org/markup-compatibility/2006">
              <mc:Choice xmlns:v="urn:schemas-microsoft-com:vml" Requires="v">
                <p:oleObj spid="_x0000_s576532" name="Equation" r:id="rId6" imgW="1384200" imgH="774360" progId="Equation.DSMT4">
                  <p:embed/>
                </p:oleObj>
              </mc:Choice>
              <mc:Fallback>
                <p:oleObj name="Equation" r:id="rId6" imgW="1384200" imgH="774360" progId="Equation.DSMT4">
                  <p:embed/>
                  <p:pic>
                    <p:nvPicPr>
                      <p:cNvPr id="14" name="Object 13">
                        <a:extLst>
                          <a:ext uri="{FF2B5EF4-FFF2-40B4-BE49-F238E27FC236}">
                            <a16:creationId xmlns:a16="http://schemas.microsoft.com/office/drawing/2014/main" id="{1C6DFC0F-47D8-4161-A17E-761AE3A7D827}"/>
                          </a:ext>
                        </a:extLst>
                      </p:cNvPr>
                      <p:cNvPicPr/>
                      <p:nvPr/>
                    </p:nvPicPr>
                    <p:blipFill>
                      <a:blip r:embed="rId7"/>
                      <a:stretch>
                        <a:fillRect/>
                      </a:stretch>
                    </p:blipFill>
                    <p:spPr>
                      <a:xfrm>
                        <a:off x="2649469" y="1985161"/>
                        <a:ext cx="2919556" cy="162790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9698B80-32D7-4A6A-AD64-058288168B8E}"/>
              </a:ext>
            </a:extLst>
          </p:cNvPr>
          <p:cNvGraphicFramePr>
            <a:graphicFrameLocks noChangeAspect="1"/>
          </p:cNvGraphicFramePr>
          <p:nvPr>
            <p:extLst>
              <p:ext uri="{D42A27DB-BD31-4B8C-83A1-F6EECF244321}">
                <p14:modId xmlns:p14="http://schemas.microsoft.com/office/powerpoint/2010/main" val="1817298607"/>
              </p:ext>
            </p:extLst>
          </p:nvPr>
        </p:nvGraphicFramePr>
        <p:xfrm>
          <a:off x="1951832" y="4443412"/>
          <a:ext cx="1125537" cy="1628775"/>
        </p:xfrm>
        <a:graphic>
          <a:graphicData uri="http://schemas.openxmlformats.org/presentationml/2006/ole">
            <mc:AlternateContent xmlns:mc="http://schemas.openxmlformats.org/markup-compatibility/2006">
              <mc:Choice xmlns:v="urn:schemas-microsoft-com:vml" Requires="v">
                <p:oleObj spid="_x0000_s576533" name="Equation" r:id="rId8" imgW="533160" imgH="774360" progId="Equation.DSMT4">
                  <p:embed/>
                </p:oleObj>
              </mc:Choice>
              <mc:Fallback>
                <p:oleObj name="Equation" r:id="rId8" imgW="533160" imgH="774360" progId="Equation.DSMT4">
                  <p:embed/>
                  <p:pic>
                    <p:nvPicPr>
                      <p:cNvPr id="9" name="Object 8">
                        <a:extLst>
                          <a:ext uri="{FF2B5EF4-FFF2-40B4-BE49-F238E27FC236}">
                            <a16:creationId xmlns:a16="http://schemas.microsoft.com/office/drawing/2014/main" id="{D44A1E30-34BD-4932-88F8-FA0BBE8384A1}"/>
                          </a:ext>
                        </a:extLst>
                      </p:cNvPr>
                      <p:cNvPicPr/>
                      <p:nvPr/>
                    </p:nvPicPr>
                    <p:blipFill>
                      <a:blip r:embed="rId9"/>
                      <a:stretch>
                        <a:fillRect/>
                      </a:stretch>
                    </p:blipFill>
                    <p:spPr>
                      <a:xfrm>
                        <a:off x="1951832" y="4443412"/>
                        <a:ext cx="1125537" cy="16287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1246B1B-29D6-48C6-A250-D8393AC0BC3D}"/>
              </a:ext>
            </a:extLst>
          </p:cNvPr>
          <p:cNvGraphicFramePr>
            <a:graphicFrameLocks noChangeAspect="1"/>
          </p:cNvGraphicFramePr>
          <p:nvPr>
            <p:extLst>
              <p:ext uri="{D42A27DB-BD31-4B8C-83A1-F6EECF244321}">
                <p14:modId xmlns:p14="http://schemas.microsoft.com/office/powerpoint/2010/main" val="85221707"/>
              </p:ext>
            </p:extLst>
          </p:nvPr>
        </p:nvGraphicFramePr>
        <p:xfrm>
          <a:off x="3856038" y="4445000"/>
          <a:ext cx="4206875" cy="1627188"/>
        </p:xfrm>
        <a:graphic>
          <a:graphicData uri="http://schemas.openxmlformats.org/presentationml/2006/ole">
            <mc:AlternateContent xmlns:mc="http://schemas.openxmlformats.org/markup-compatibility/2006">
              <mc:Choice xmlns:v="urn:schemas-microsoft-com:vml" Requires="v">
                <p:oleObj spid="_x0000_s576534" name="Equation" r:id="rId10" imgW="1993680" imgH="774360" progId="Equation.DSMT4">
                  <p:embed/>
                </p:oleObj>
              </mc:Choice>
              <mc:Fallback>
                <p:oleObj name="Equation" r:id="rId10" imgW="1993680" imgH="774360" progId="Equation.DSMT4">
                  <p:embed/>
                  <p:pic>
                    <p:nvPicPr>
                      <p:cNvPr id="9" name="Object 8">
                        <a:extLst>
                          <a:ext uri="{FF2B5EF4-FFF2-40B4-BE49-F238E27FC236}">
                            <a16:creationId xmlns:a16="http://schemas.microsoft.com/office/drawing/2014/main" id="{D44A1E30-34BD-4932-88F8-FA0BBE8384A1}"/>
                          </a:ext>
                        </a:extLst>
                      </p:cNvPr>
                      <p:cNvPicPr/>
                      <p:nvPr/>
                    </p:nvPicPr>
                    <p:blipFill>
                      <a:blip r:embed="rId11"/>
                      <a:stretch>
                        <a:fillRect/>
                      </a:stretch>
                    </p:blipFill>
                    <p:spPr>
                      <a:xfrm>
                        <a:off x="3856038" y="4445000"/>
                        <a:ext cx="4206875" cy="1627188"/>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DF4C5DAD-E64D-4E2B-8FFA-5B7624D6AB6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77768526"/>
      </p:ext>
    </p:extLst>
  </p:cSld>
  <p:clrMapOvr>
    <a:masterClrMapping/>
  </p:clrMapOvr>
  <mc:AlternateContent xmlns:mc="http://schemas.openxmlformats.org/markup-compatibility/2006" xmlns:p14="http://schemas.microsoft.com/office/powerpoint/2010/main">
    <mc:Choice Requires="p14">
      <p:transition spd="slow" p14:dur="2000" advTm="72265"/>
    </mc:Choice>
    <mc:Fallback xmlns="">
      <p:transition spd="slow" advTm="7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5|21.7|20.5"/>
</p:tagLst>
</file>

<file path=ppt/tags/tag10.xml><?xml version="1.0" encoding="utf-8"?>
<p:tagLst xmlns:a="http://schemas.openxmlformats.org/drawingml/2006/main" xmlns:r="http://schemas.openxmlformats.org/officeDocument/2006/relationships" xmlns:p="http://schemas.openxmlformats.org/presentationml/2006/main">
  <p:tag name="TIMING" val="|11.5|16|2.7|2.5"/>
</p:tagLst>
</file>

<file path=ppt/tags/tag11.xml><?xml version="1.0" encoding="utf-8"?>
<p:tagLst xmlns:a="http://schemas.openxmlformats.org/drawingml/2006/main" xmlns:r="http://schemas.openxmlformats.org/officeDocument/2006/relationships" xmlns:p="http://schemas.openxmlformats.org/presentationml/2006/main">
  <p:tag name="TIMING" val="|19.1|21.7|2.6|1.8"/>
</p:tagLst>
</file>

<file path=ppt/tags/tag12.xml><?xml version="1.0" encoding="utf-8"?>
<p:tagLst xmlns:a="http://schemas.openxmlformats.org/drawingml/2006/main" xmlns:r="http://schemas.openxmlformats.org/officeDocument/2006/relationships" xmlns:p="http://schemas.openxmlformats.org/presentationml/2006/main">
  <p:tag name="TIMING" val="|5.9|6.2|17.1|7.6|14"/>
</p:tagLst>
</file>

<file path=ppt/tags/tag13.xml><?xml version="1.0" encoding="utf-8"?>
<p:tagLst xmlns:a="http://schemas.openxmlformats.org/drawingml/2006/main" xmlns:r="http://schemas.openxmlformats.org/officeDocument/2006/relationships" xmlns:p="http://schemas.openxmlformats.org/presentationml/2006/main">
  <p:tag name="TIMING" val="|7|48.7"/>
</p:tagLst>
</file>

<file path=ppt/tags/tag14.xml><?xml version="1.0" encoding="utf-8"?>
<p:tagLst xmlns:a="http://schemas.openxmlformats.org/drawingml/2006/main" xmlns:r="http://schemas.openxmlformats.org/officeDocument/2006/relationships" xmlns:p="http://schemas.openxmlformats.org/presentationml/2006/main">
  <p:tag name="TIMING" val="|3.6|11.6|11.9|13.3|21.2"/>
</p:tagLst>
</file>

<file path=ppt/tags/tag15.xml><?xml version="1.0" encoding="utf-8"?>
<p:tagLst xmlns:a="http://schemas.openxmlformats.org/drawingml/2006/main" xmlns:r="http://schemas.openxmlformats.org/officeDocument/2006/relationships" xmlns:p="http://schemas.openxmlformats.org/presentationml/2006/main">
  <p:tag name="TIMING" val="|1.8|1.3"/>
</p:tagLst>
</file>

<file path=ppt/tags/tag16.xml><?xml version="1.0" encoding="utf-8"?>
<p:tagLst xmlns:a="http://schemas.openxmlformats.org/drawingml/2006/main" xmlns:r="http://schemas.openxmlformats.org/officeDocument/2006/relationships" xmlns:p="http://schemas.openxmlformats.org/presentationml/2006/main">
  <p:tag name="TIMING" val="|20.4|24.6|4.2|2"/>
</p:tagLst>
</file>

<file path=ppt/tags/tag17.xml><?xml version="1.0" encoding="utf-8"?>
<p:tagLst xmlns:a="http://schemas.openxmlformats.org/drawingml/2006/main" xmlns:r="http://schemas.openxmlformats.org/officeDocument/2006/relationships" xmlns:p="http://schemas.openxmlformats.org/presentationml/2006/main">
  <p:tag name="TIMING" val="|19.1|21.7|2.6|1.8"/>
</p:tagLst>
</file>

<file path=ppt/tags/tag18.xml><?xml version="1.0" encoding="utf-8"?>
<p:tagLst xmlns:a="http://schemas.openxmlformats.org/drawingml/2006/main" xmlns:r="http://schemas.openxmlformats.org/officeDocument/2006/relationships" xmlns:p="http://schemas.openxmlformats.org/presentationml/2006/main">
  <p:tag name="TIMING" val="|5.8|9.3|7.2|53.8|8.8"/>
</p:tagLst>
</file>

<file path=ppt/tags/tag19.xml><?xml version="1.0" encoding="utf-8"?>
<p:tagLst xmlns:a="http://schemas.openxmlformats.org/drawingml/2006/main" xmlns:r="http://schemas.openxmlformats.org/officeDocument/2006/relationships" xmlns:p="http://schemas.openxmlformats.org/presentationml/2006/main">
  <p:tag name="TIMING" val="|7|48.7"/>
</p:tagLst>
</file>

<file path=ppt/tags/tag2.xml><?xml version="1.0" encoding="utf-8"?>
<p:tagLst xmlns:a="http://schemas.openxmlformats.org/drawingml/2006/main" xmlns:r="http://schemas.openxmlformats.org/officeDocument/2006/relationships" xmlns:p="http://schemas.openxmlformats.org/presentationml/2006/main">
  <p:tag name="TIMING" val="|8.1|3.9|10.5|8|7.8"/>
</p:tagLst>
</file>

<file path=ppt/tags/tag20.xml><?xml version="1.0" encoding="utf-8"?>
<p:tagLst xmlns:a="http://schemas.openxmlformats.org/drawingml/2006/main" xmlns:r="http://schemas.openxmlformats.org/officeDocument/2006/relationships" xmlns:p="http://schemas.openxmlformats.org/presentationml/2006/main">
  <p:tag name="TIMING" val="|2.7|18.9|12.6|19.7|10.5"/>
</p:tagLst>
</file>

<file path=ppt/tags/tag21.xml><?xml version="1.0" encoding="utf-8"?>
<p:tagLst xmlns:a="http://schemas.openxmlformats.org/drawingml/2006/main" xmlns:r="http://schemas.openxmlformats.org/officeDocument/2006/relationships" xmlns:p="http://schemas.openxmlformats.org/presentationml/2006/main">
  <p:tag name="TIMING" val="|6.9"/>
</p:tagLst>
</file>

<file path=ppt/tags/tag22.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11.8|12.5|18.1|12.1|10.3|8.6"/>
</p:tagLst>
</file>

<file path=ppt/tags/tag4.xml><?xml version="1.0" encoding="utf-8"?>
<p:tagLst xmlns:a="http://schemas.openxmlformats.org/drawingml/2006/main" xmlns:r="http://schemas.openxmlformats.org/officeDocument/2006/relationships" xmlns:p="http://schemas.openxmlformats.org/presentationml/2006/main">
  <p:tag name="TIMING" val="|25.2|3.7|21.6"/>
</p:tagLst>
</file>

<file path=ppt/tags/tag5.xml><?xml version="1.0" encoding="utf-8"?>
<p:tagLst xmlns:a="http://schemas.openxmlformats.org/drawingml/2006/main" xmlns:r="http://schemas.openxmlformats.org/officeDocument/2006/relationships" xmlns:p="http://schemas.openxmlformats.org/presentationml/2006/main">
  <p:tag name="TIMING" val="|74.4|33|21.5"/>
</p:tagLst>
</file>

<file path=ppt/tags/tag6.xml><?xml version="1.0" encoding="utf-8"?>
<p:tagLst xmlns:a="http://schemas.openxmlformats.org/drawingml/2006/main" xmlns:r="http://schemas.openxmlformats.org/officeDocument/2006/relationships" xmlns:p="http://schemas.openxmlformats.org/presentationml/2006/main">
  <p:tag name="TIMING" val="|24|26.5|23.2|25.2"/>
</p:tagLst>
</file>

<file path=ppt/tags/tag7.xml><?xml version="1.0" encoding="utf-8"?>
<p:tagLst xmlns:a="http://schemas.openxmlformats.org/drawingml/2006/main" xmlns:r="http://schemas.openxmlformats.org/officeDocument/2006/relationships" xmlns:p="http://schemas.openxmlformats.org/presentationml/2006/main">
  <p:tag name="TIMING" val="|7|48.7"/>
</p:tagLst>
</file>

<file path=ppt/tags/tag8.xml><?xml version="1.0" encoding="utf-8"?>
<p:tagLst xmlns:a="http://schemas.openxmlformats.org/drawingml/2006/main" xmlns:r="http://schemas.openxmlformats.org/officeDocument/2006/relationships" xmlns:p="http://schemas.openxmlformats.org/presentationml/2006/main">
  <p:tag name="TIMING" val="|23.6|17.1|37.2|33.1"/>
</p:tagLst>
</file>

<file path=ppt/tags/tag9.xml><?xml version="1.0" encoding="utf-8"?>
<p:tagLst xmlns:a="http://schemas.openxmlformats.org/drawingml/2006/main" xmlns:r="http://schemas.openxmlformats.org/officeDocument/2006/relationships" xmlns:p="http://schemas.openxmlformats.org/presentationml/2006/main">
  <p:tag name="TIMING" val="|5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52715</TotalTime>
  <Words>1663</Words>
  <Application>Microsoft Office PowerPoint</Application>
  <PresentationFormat>On-screen Show (4:3)</PresentationFormat>
  <Paragraphs>278</Paragraphs>
  <Slides>28</Slides>
  <Notes>0</Notes>
  <HiddenSlides>0</HiddenSlides>
  <MMClips>28</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9" baseType="lpstr">
      <vt:lpstr>Arial</vt:lpstr>
      <vt:lpstr>Bookman Old Style</vt:lpstr>
      <vt:lpstr>Calibri</vt:lpstr>
      <vt:lpstr>Cambria</vt:lpstr>
      <vt:lpstr>Consolas</vt:lpstr>
      <vt:lpstr>Constantia</vt:lpstr>
      <vt:lpstr>Georgia</vt:lpstr>
      <vt:lpstr>Symbol</vt:lpstr>
      <vt:lpstr>Times New Roman</vt:lpstr>
      <vt:lpstr>Office Theme</vt:lpstr>
      <vt:lpstr>Equation</vt:lpstr>
      <vt:lpstr>11.9 Linear regression and least squares</vt:lpstr>
      <vt:lpstr>Introduction</vt:lpstr>
      <vt:lpstr>Problem</vt:lpstr>
      <vt:lpstr>Previous solutions</vt:lpstr>
      <vt:lpstr>Finding a solution</vt:lpstr>
      <vt:lpstr>Finding a solution</vt:lpstr>
      <vt:lpstr>Finding a solution</vt:lpstr>
      <vt:lpstr>Finding a solution</vt:lpstr>
      <vt:lpstr>Example</vt:lpstr>
      <vt:lpstr>Example</vt:lpstr>
      <vt:lpstr>Example</vt:lpstr>
      <vt:lpstr>Applications</vt:lpstr>
      <vt:lpstr>Applications</vt:lpstr>
      <vt:lpstr>Example</vt:lpstr>
      <vt:lpstr>Example</vt:lpstr>
      <vt:lpstr>Example</vt:lpstr>
      <vt:lpstr>Applications</vt:lpstr>
      <vt:lpstr>Applications</vt:lpstr>
      <vt:lpstr>Applications</vt:lpstr>
      <vt:lpstr>Example</vt:lpstr>
      <vt:lpstr>Example</vt:lpstr>
      <vt:lpstr>Example</vt:lpstr>
      <vt:lpstr>Applications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1235</cp:revision>
  <dcterms:created xsi:type="dcterms:W3CDTF">2020-04-30T19:27:29Z</dcterms:created>
  <dcterms:modified xsi:type="dcterms:W3CDTF">2021-11-29T14:47:15Z</dcterms:modified>
</cp:coreProperties>
</file>